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omments/comment1.xml" ContentType="application/vnd.openxmlformats-officedocument.presentationml.comments+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317" r:id="rId2"/>
    <p:sldId id="256" r:id="rId3"/>
    <p:sldId id="342" r:id="rId4"/>
    <p:sldId id="319" r:id="rId5"/>
    <p:sldId id="322" r:id="rId6"/>
    <p:sldId id="323" r:id="rId7"/>
    <p:sldId id="324" r:id="rId8"/>
    <p:sldId id="335" r:id="rId9"/>
    <p:sldId id="336" r:id="rId10"/>
    <p:sldId id="337" r:id="rId11"/>
    <p:sldId id="338" r:id="rId12"/>
    <p:sldId id="325" r:id="rId13"/>
    <p:sldId id="330" r:id="rId14"/>
    <p:sldId id="350" r:id="rId15"/>
    <p:sldId id="331" r:id="rId16"/>
    <p:sldId id="332" r:id="rId17"/>
    <p:sldId id="333" r:id="rId18"/>
    <p:sldId id="351" r:id="rId19"/>
    <p:sldId id="334" r:id="rId20"/>
    <p:sldId id="352" r:id="rId21"/>
    <p:sldId id="356" r:id="rId22"/>
    <p:sldId id="339" r:id="rId23"/>
    <p:sldId id="354" r:id="rId24"/>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56"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ina Nofzinger" initials="TN" lastIdx="9" clrIdx="0">
    <p:extLst>
      <p:ext uri="{19B8F6BF-5375-455C-9EA6-DF929625EA0E}">
        <p15:presenceInfo xmlns:p15="http://schemas.microsoft.com/office/powerpoint/2012/main" userId="S-1-5-21-1844237615-1563985344-725345543-4932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53E"/>
    <a:srgbClr val="A31F34"/>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652" autoAdjust="0"/>
    <p:restoredTop sz="88015" autoAdjust="0"/>
  </p:normalViewPr>
  <p:slideViewPr>
    <p:cSldViewPr snapToGrid="0">
      <p:cViewPr varScale="1">
        <p:scale>
          <a:sx n="97" d="100"/>
          <a:sy n="97" d="100"/>
        </p:scale>
        <p:origin x="900" y="72"/>
      </p:cViewPr>
      <p:guideLst>
        <p:guide orient="horz" pos="1656"/>
        <p:guide pos="3840"/>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b="1" dirty="0"/>
              <a:t>Annual Cost of Care</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Pt>
            <c:idx val="0"/>
            <c:invertIfNegative val="0"/>
            <c:bubble3D val="0"/>
            <c:spPr>
              <a:solidFill>
                <a:srgbClr val="00853E"/>
              </a:solidFill>
              <a:ln>
                <a:noFill/>
              </a:ln>
              <a:effectLst/>
            </c:spPr>
            <c:extLst>
              <c:ext xmlns:c16="http://schemas.microsoft.com/office/drawing/2014/chart" uri="{C3380CC4-5D6E-409C-BE32-E72D297353CC}">
                <c16:uniqueId val="{00000000-BC27-4E2D-9974-A1A54C72CD03}"/>
              </c:ext>
            </c:extLst>
          </c:dPt>
          <c:dPt>
            <c:idx val="1"/>
            <c:invertIfNegative val="0"/>
            <c:bubble3D val="0"/>
            <c:spPr>
              <a:solidFill>
                <a:srgbClr val="00853E"/>
              </a:solidFill>
              <a:ln>
                <a:noFill/>
              </a:ln>
              <a:effectLst/>
            </c:spPr>
            <c:extLst>
              <c:ext xmlns:c16="http://schemas.microsoft.com/office/drawing/2014/chart" uri="{C3380CC4-5D6E-409C-BE32-E72D297353CC}">
                <c16:uniqueId val="{00000001-BC27-4E2D-9974-A1A54C72CD03}"/>
              </c:ext>
            </c:extLst>
          </c:dPt>
          <c:dPt>
            <c:idx val="2"/>
            <c:invertIfNegative val="0"/>
            <c:bubble3D val="0"/>
            <c:spPr>
              <a:solidFill>
                <a:srgbClr val="00853E"/>
              </a:solidFill>
              <a:ln>
                <a:noFill/>
              </a:ln>
              <a:effectLst/>
            </c:spPr>
            <c:extLst>
              <c:ext xmlns:c16="http://schemas.microsoft.com/office/drawing/2014/chart" uri="{C3380CC4-5D6E-409C-BE32-E72D297353CC}">
                <c16:uniqueId val="{00000002-BC27-4E2D-9974-A1A54C72CD03}"/>
              </c:ext>
            </c:extLst>
          </c:dPt>
          <c:dPt>
            <c:idx val="3"/>
            <c:invertIfNegative val="0"/>
            <c:bubble3D val="0"/>
            <c:spPr>
              <a:solidFill>
                <a:srgbClr val="00853E"/>
              </a:solidFill>
              <a:ln>
                <a:noFill/>
              </a:ln>
              <a:effectLst/>
            </c:spPr>
            <c:extLst>
              <c:ext xmlns:c16="http://schemas.microsoft.com/office/drawing/2014/chart" uri="{C3380CC4-5D6E-409C-BE32-E72D297353CC}">
                <c16:uniqueId val="{00000003-BC27-4E2D-9974-A1A54C72CD03}"/>
              </c:ext>
            </c:extLst>
          </c:dPt>
          <c:dPt>
            <c:idx val="4"/>
            <c:invertIfNegative val="0"/>
            <c:bubble3D val="0"/>
            <c:spPr>
              <a:solidFill>
                <a:srgbClr val="00853E"/>
              </a:solidFill>
              <a:ln>
                <a:noFill/>
              </a:ln>
              <a:effectLst/>
            </c:spPr>
            <c:extLst>
              <c:ext xmlns:c16="http://schemas.microsoft.com/office/drawing/2014/chart" uri="{C3380CC4-5D6E-409C-BE32-E72D297353CC}">
                <c16:uniqueId val="{00000004-BC27-4E2D-9974-A1A54C72CD03}"/>
              </c:ext>
            </c:extLst>
          </c:dPt>
          <c:dPt>
            <c:idx val="5"/>
            <c:invertIfNegative val="0"/>
            <c:bubble3D val="0"/>
            <c:spPr>
              <a:solidFill>
                <a:srgbClr val="00853E"/>
              </a:solidFill>
              <a:ln>
                <a:noFill/>
              </a:ln>
              <a:effectLst/>
            </c:spPr>
            <c:extLst>
              <c:ext xmlns:c16="http://schemas.microsoft.com/office/drawing/2014/chart" uri="{C3380CC4-5D6E-409C-BE32-E72D297353CC}">
                <c16:uniqueId val="{00000005-BC27-4E2D-9974-A1A54C72CD03}"/>
              </c:ext>
            </c:extLst>
          </c:dPt>
          <c:dLbls>
            <c:dLbl>
              <c:idx val="0"/>
              <c:spPr>
                <a:noFill/>
                <a:ln>
                  <a:noFill/>
                </a:ln>
                <a:effectLst/>
              </c:spPr>
              <c:txPr>
                <a:bodyPr rot="0" spcFirstLastPara="1" vertOverflow="ellipsis" vert="horz" wrap="square" lIns="38100" tIns="19050" rIns="38100" bIns="19050" anchor="ctr" anchorCtr="1">
                  <a:noAutofit/>
                </a:bodyPr>
                <a:lstStyle/>
                <a:p>
                  <a:pPr>
                    <a:defRPr sz="1197"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15:layout>
                    <c:manualLayout>
                      <c:w val="9.8408753961282014E-2"/>
                      <c:h val="8.1642757983782635E-2"/>
                    </c:manualLayout>
                  </c15:layout>
                </c:ext>
                <c:ext xmlns:c16="http://schemas.microsoft.com/office/drawing/2014/chart" uri="{C3380CC4-5D6E-409C-BE32-E72D297353CC}">
                  <c16:uniqueId val="{00000000-BC27-4E2D-9974-A1A54C72CD03}"/>
                </c:ext>
              </c:extLst>
            </c:dLbl>
            <c:dLbl>
              <c:idx val="1"/>
              <c:spPr>
                <a:noFill/>
                <a:ln>
                  <a:noFill/>
                </a:ln>
                <a:effectLst/>
              </c:spPr>
              <c:txPr>
                <a:bodyPr rot="0" spcFirstLastPara="1" vertOverflow="ellipsis" vert="horz" wrap="square" lIns="38100" tIns="19050" rIns="38100" bIns="19050" anchor="ctr" anchorCtr="1">
                  <a:noAutofit/>
                </a:bodyPr>
                <a:lstStyle/>
                <a:p>
                  <a:pPr>
                    <a:defRPr sz="1197"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15:layout>
                    <c:manualLayout>
                      <c:w val="9.8408753961282014E-2"/>
                      <c:h val="8.1642757983782635E-2"/>
                    </c:manualLayout>
                  </c15:layout>
                </c:ext>
                <c:ext xmlns:c16="http://schemas.microsoft.com/office/drawing/2014/chart" uri="{C3380CC4-5D6E-409C-BE32-E72D297353CC}">
                  <c16:uniqueId val="{00000001-BC27-4E2D-9974-A1A54C72CD03}"/>
                </c:ext>
              </c:extLst>
            </c:dLbl>
            <c:dLbl>
              <c:idx val="2"/>
              <c:spPr>
                <a:noFill/>
                <a:ln>
                  <a:noFill/>
                </a:ln>
                <a:effectLst/>
              </c:spPr>
              <c:txPr>
                <a:bodyPr rot="0" spcFirstLastPara="1" vertOverflow="ellipsis" vert="horz" wrap="square" lIns="38100" tIns="19050" rIns="38100" bIns="19050" anchor="ctr" anchorCtr="1">
                  <a:noAutofit/>
                </a:bodyPr>
                <a:lstStyle/>
                <a:p>
                  <a:pPr>
                    <a:defRPr sz="1197"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15:layout>
                    <c:manualLayout>
                      <c:w val="9.8408753961282014E-2"/>
                      <c:h val="8.1642757983782635E-2"/>
                    </c:manualLayout>
                  </c15:layout>
                </c:ext>
                <c:ext xmlns:c16="http://schemas.microsoft.com/office/drawing/2014/chart" uri="{C3380CC4-5D6E-409C-BE32-E72D297353CC}">
                  <c16:uniqueId val="{00000002-BC27-4E2D-9974-A1A54C72CD03}"/>
                </c:ext>
              </c:extLst>
            </c:dLbl>
            <c:dLbl>
              <c:idx val="3"/>
              <c:spPr>
                <a:noFill/>
                <a:ln>
                  <a:noFill/>
                </a:ln>
                <a:effectLst/>
              </c:spPr>
              <c:txPr>
                <a:bodyPr rot="0" spcFirstLastPara="1" vertOverflow="ellipsis" vert="horz" wrap="square" lIns="38100" tIns="19050" rIns="38100" bIns="19050" anchor="ctr" anchorCtr="1">
                  <a:noAutofit/>
                </a:bodyPr>
                <a:lstStyle/>
                <a:p>
                  <a:pPr>
                    <a:defRPr sz="1197"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15:layout>
                    <c:manualLayout>
                      <c:w val="9.8408753961282014E-2"/>
                      <c:h val="8.1642757983782635E-2"/>
                    </c:manualLayout>
                  </c15:layout>
                </c:ext>
                <c:ext xmlns:c16="http://schemas.microsoft.com/office/drawing/2014/chart" uri="{C3380CC4-5D6E-409C-BE32-E72D297353CC}">
                  <c16:uniqueId val="{00000003-BC27-4E2D-9974-A1A54C72CD03}"/>
                </c:ext>
              </c:extLst>
            </c:dLbl>
            <c:dLbl>
              <c:idx val="4"/>
              <c:tx>
                <c:rich>
                  <a:bodyPr rot="0" spcFirstLastPara="1" vertOverflow="ellipsis" vert="horz" wrap="square" lIns="38100" tIns="19050" rIns="38100" bIns="19050" anchor="ctr" anchorCtr="1">
                    <a:noAutofit/>
                  </a:bodyPr>
                  <a:lstStyle/>
                  <a:p>
                    <a:pPr>
                      <a:defRPr sz="1197" b="1" i="0" u="none" strike="noStrike" kern="1200" baseline="0">
                        <a:solidFill>
                          <a:schemeClr val="tx1">
                            <a:lumMod val="75000"/>
                            <a:lumOff val="25000"/>
                          </a:schemeClr>
                        </a:solidFill>
                        <a:latin typeface="+mn-lt"/>
                        <a:ea typeface="+mn-ea"/>
                        <a:cs typeface="+mn-cs"/>
                      </a:defRPr>
                    </a:pPr>
                    <a:r>
                      <a:rPr lang="en-US" sz="1197" b="1" i="0" u="none" strike="noStrike" baseline="0" dirty="0">
                        <a:effectLst/>
                      </a:rPr>
                      <a:t>$168,437</a:t>
                    </a:r>
                    <a:endParaRPr lang="en-US" b="1" dirty="0"/>
                  </a:p>
                </c:rich>
              </c:tx>
              <c:spPr>
                <a:noFill/>
                <a:ln>
                  <a:noFill/>
                </a:ln>
                <a:effectLst/>
              </c:spPr>
              <c:txPr>
                <a:bodyPr rot="0" spcFirstLastPara="1" vertOverflow="ellipsis" vert="horz" wrap="square" lIns="38100" tIns="19050" rIns="38100" bIns="19050" anchor="ctr" anchorCtr="1">
                  <a:noAutofit/>
                </a:bodyPr>
                <a:lstStyle/>
                <a:p>
                  <a:pPr>
                    <a:defRPr sz="1197"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15:layout>
                    <c:manualLayout>
                      <c:w val="0.11170516357357348"/>
                      <c:h val="8.5394722964655001E-2"/>
                    </c:manualLayout>
                  </c15:layout>
                  <c15:showDataLabelsRange val="0"/>
                </c:ext>
                <c:ext xmlns:c16="http://schemas.microsoft.com/office/drawing/2014/chart" uri="{C3380CC4-5D6E-409C-BE32-E72D297353CC}">
                  <c16:uniqueId val="{00000004-BC27-4E2D-9974-A1A54C72CD03}"/>
                </c:ext>
              </c:extLst>
            </c:dLbl>
            <c:dLbl>
              <c:idx val="5"/>
              <c:tx>
                <c:rich>
                  <a:bodyPr rot="0" spcFirstLastPara="1" vertOverflow="ellipsis" vert="horz" wrap="square" lIns="38100" tIns="19050" rIns="38100" bIns="19050" anchor="ctr" anchorCtr="1">
                    <a:noAutofit/>
                  </a:bodyPr>
                  <a:lstStyle/>
                  <a:p>
                    <a:pPr>
                      <a:defRPr sz="1197" b="1" i="0" u="none" strike="noStrike" kern="1200" baseline="0">
                        <a:solidFill>
                          <a:schemeClr val="tx1">
                            <a:lumMod val="75000"/>
                            <a:lumOff val="25000"/>
                          </a:schemeClr>
                        </a:solidFill>
                        <a:latin typeface="+mn-lt"/>
                        <a:ea typeface="+mn-ea"/>
                        <a:cs typeface="+mn-cs"/>
                      </a:defRPr>
                    </a:pPr>
                    <a:r>
                      <a:rPr lang="en-US" sz="1197" b="1" i="0" u="none" strike="noStrike" baseline="0" dirty="0">
                        <a:effectLst/>
                      </a:rPr>
                      <a:t>$173,490</a:t>
                    </a:r>
                    <a:endParaRPr lang="en-US" b="1" dirty="0"/>
                  </a:p>
                </c:rich>
              </c:tx>
              <c:spPr>
                <a:noFill/>
                <a:ln>
                  <a:noFill/>
                </a:ln>
                <a:effectLst/>
              </c:spPr>
              <c:txPr>
                <a:bodyPr rot="0" spcFirstLastPara="1" vertOverflow="ellipsis" vert="horz" wrap="square" lIns="38100" tIns="19050" rIns="38100" bIns="19050" anchor="ctr" anchorCtr="1">
                  <a:noAutofit/>
                </a:bodyPr>
                <a:lstStyle/>
                <a:p>
                  <a:pPr>
                    <a:defRPr sz="1197"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15:layout>
                    <c:manualLayout>
                      <c:w val="0.11170516357357348"/>
                      <c:h val="8.1642757983782635E-2"/>
                    </c:manualLayout>
                  </c15:layout>
                  <c15:showDataLabelsRange val="0"/>
                </c:ext>
                <c:ext xmlns:c16="http://schemas.microsoft.com/office/drawing/2014/chart" uri="{C3380CC4-5D6E-409C-BE32-E72D297353CC}">
                  <c16:uniqueId val="{00000005-BC27-4E2D-9974-A1A54C72CD03}"/>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Sheet1!$A$2:$A$7</c:f>
              <c:numCache>
                <c:formatCode>General</c:formatCode>
                <c:ptCount val="6"/>
                <c:pt idx="0">
                  <c:v>80</c:v>
                </c:pt>
                <c:pt idx="1">
                  <c:v>81</c:v>
                </c:pt>
                <c:pt idx="2">
                  <c:v>82</c:v>
                </c:pt>
                <c:pt idx="3">
                  <c:v>83</c:v>
                </c:pt>
                <c:pt idx="4">
                  <c:v>84</c:v>
                </c:pt>
                <c:pt idx="5">
                  <c:v>85</c:v>
                </c:pt>
              </c:numCache>
            </c:numRef>
          </c:cat>
          <c:val>
            <c:numRef>
              <c:f>Sheet1!$B$2:$B$7</c:f>
              <c:numCache>
                <c:formatCode>"$"#,##0_);[Red]\("$"#,##0\)</c:formatCode>
                <c:ptCount val="6"/>
                <c:pt idx="0">
                  <c:v>81275</c:v>
                </c:pt>
                <c:pt idx="1">
                  <c:v>83713</c:v>
                </c:pt>
                <c:pt idx="2">
                  <c:v>86225</c:v>
                </c:pt>
                <c:pt idx="3">
                  <c:v>88812</c:v>
                </c:pt>
                <c:pt idx="4">
                  <c:v>168437</c:v>
                </c:pt>
                <c:pt idx="5">
                  <c:v>173490</c:v>
                </c:pt>
              </c:numCache>
            </c:numRef>
          </c:val>
          <c:extLst>
            <c:ext xmlns:c16="http://schemas.microsoft.com/office/drawing/2014/chart" uri="{C3380CC4-5D6E-409C-BE32-E72D297353CC}">
              <c16:uniqueId val="{00000006-BC27-4E2D-9974-A1A54C72CD03}"/>
            </c:ext>
          </c:extLst>
        </c:ser>
        <c:dLbls>
          <c:dLblPos val="outEnd"/>
          <c:showLegendKey val="0"/>
          <c:showVal val="1"/>
          <c:showCatName val="0"/>
          <c:showSerName val="0"/>
          <c:showPercent val="0"/>
          <c:showBubbleSize val="0"/>
        </c:dLbls>
        <c:gapWidth val="219"/>
        <c:overlap val="-27"/>
        <c:axId val="51659440"/>
        <c:axId val="51661760"/>
      </c:barChart>
      <c:catAx>
        <c:axId val="516594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1661760"/>
        <c:crosses val="autoZero"/>
        <c:auto val="1"/>
        <c:lblAlgn val="ctr"/>
        <c:lblOffset val="100"/>
        <c:noMultiLvlLbl val="0"/>
      </c:catAx>
      <c:valAx>
        <c:axId val="51661760"/>
        <c:scaling>
          <c:orientation val="minMax"/>
        </c:scaling>
        <c:delete val="0"/>
        <c:axPos val="l"/>
        <c:majorGridlines>
          <c:spPr>
            <a:ln w="9525" cap="flat" cmpd="sng" algn="ctr">
              <a:solidFill>
                <a:schemeClr val="tx1">
                  <a:lumMod val="15000"/>
                  <a:lumOff val="85000"/>
                </a:schemeClr>
              </a:solidFill>
              <a:round/>
            </a:ln>
            <a:effectLst/>
          </c:spPr>
        </c:majorGridlines>
        <c:numFmt formatCode="&quot;$&quot;#,##0_);[Red]\(&quot;$&quot;#,##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1659440"/>
        <c:crosses val="autoZero"/>
        <c:crossBetween val="between"/>
        <c:majorUnit val="3000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1-08-24T14:20:44.874" idx="7">
    <p:pos x="10" y="10"/>
    <p:text>This slide addresses short term bonds from the graphic, but does not explain what would constitute a 'Conservative Portfolio'.  Please provide further context around this option.</p:text>
    <p:extLst>
      <p:ext uri="{C676402C-5697-4E1C-873F-D02D1690AC5C}">
        <p15:threadingInfo xmlns:p15="http://schemas.microsoft.com/office/powerpoint/2012/main" timeZoneBias="24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A4861AE4-3D03-41A4-917D-33DB2EE6DC20}" type="datetimeFigureOut">
              <a:rPr lang="en-US" smtClean="0"/>
              <a:t>7/1/2024</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3E52475C-62F6-4A71-928B-44ED49174EC6}" type="slidenum">
              <a:rPr lang="en-US" smtClean="0"/>
              <a:t>‹#›</a:t>
            </a:fld>
            <a:endParaRPr lang="en-US"/>
          </a:p>
        </p:txBody>
      </p:sp>
    </p:spTree>
    <p:extLst>
      <p:ext uri="{BB962C8B-B14F-4D97-AF65-F5344CB8AC3E}">
        <p14:creationId xmlns:p14="http://schemas.microsoft.com/office/powerpoint/2010/main" val="3123814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52475C-62F6-4A71-928B-44ED49174EC6}" type="slidenum">
              <a:rPr lang="en-US" smtClean="0"/>
              <a:t>1</a:t>
            </a:fld>
            <a:endParaRPr lang="en-US"/>
          </a:p>
        </p:txBody>
      </p:sp>
    </p:spTree>
    <p:extLst>
      <p:ext uri="{BB962C8B-B14F-4D97-AF65-F5344CB8AC3E}">
        <p14:creationId xmlns:p14="http://schemas.microsoft.com/office/powerpoint/2010/main" val="27597250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SPEAKER NOTES IN ADDITION TO THE SLIDE: People want to remain in their home for as long as possible and long-term care coverage can help people do that</a:t>
            </a:r>
          </a:p>
          <a:p>
            <a:endParaRPr lang="en-US" dirty="0"/>
          </a:p>
        </p:txBody>
      </p:sp>
      <p:sp>
        <p:nvSpPr>
          <p:cNvPr id="4" name="Slide Number Placeholder 3"/>
          <p:cNvSpPr>
            <a:spLocks noGrp="1"/>
          </p:cNvSpPr>
          <p:nvPr>
            <p:ph type="sldNum" sz="quarter" idx="5"/>
          </p:nvPr>
        </p:nvSpPr>
        <p:spPr/>
        <p:txBody>
          <a:bodyPr/>
          <a:lstStyle/>
          <a:p>
            <a:fld id="{3E52475C-62F6-4A71-928B-44ED49174EC6}" type="slidenum">
              <a:rPr lang="en-US" smtClean="0"/>
              <a:t>10</a:t>
            </a:fld>
            <a:endParaRPr lang="en-US"/>
          </a:p>
        </p:txBody>
      </p:sp>
    </p:spTree>
    <p:extLst>
      <p:ext uri="{BB962C8B-B14F-4D97-AF65-F5344CB8AC3E}">
        <p14:creationId xmlns:p14="http://schemas.microsoft.com/office/powerpoint/2010/main" val="36305101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average lifetime cost for long-tern care expenses are approx. $298,000 for people over the age of 65</a:t>
            </a:r>
          </a:p>
          <a:p>
            <a:endParaRPr lang="en-US" dirty="0"/>
          </a:p>
        </p:txBody>
      </p:sp>
      <p:sp>
        <p:nvSpPr>
          <p:cNvPr id="4" name="Slide Number Placeholder 3"/>
          <p:cNvSpPr>
            <a:spLocks noGrp="1"/>
          </p:cNvSpPr>
          <p:nvPr>
            <p:ph type="sldNum" sz="quarter" idx="5"/>
          </p:nvPr>
        </p:nvSpPr>
        <p:spPr/>
        <p:txBody>
          <a:bodyPr/>
          <a:lstStyle/>
          <a:p>
            <a:fld id="{3E52475C-62F6-4A71-928B-44ED49174EC6}" type="slidenum">
              <a:rPr lang="en-US" smtClean="0"/>
              <a:t>11</a:t>
            </a:fld>
            <a:endParaRPr lang="en-US"/>
          </a:p>
        </p:txBody>
      </p:sp>
    </p:spTree>
    <p:extLst>
      <p:ext uri="{BB962C8B-B14F-4D97-AF65-F5344CB8AC3E}">
        <p14:creationId xmlns:p14="http://schemas.microsoft.com/office/powerpoint/2010/main" val="6778559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SPEAKER NOTES IN ADDITION TO THE SLIDE: This information shows that being an unpaid caregiver can take its toll on people both financially and personally. It’s not just the person experiencing the Long Term Care event that is affected by the situation.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3E52475C-62F6-4A71-928B-44ED49174EC6}" type="slidenum">
              <a:rPr lang="en-US" smtClean="0"/>
              <a:t>12</a:t>
            </a:fld>
            <a:endParaRPr lang="en-US"/>
          </a:p>
        </p:txBody>
      </p:sp>
    </p:spTree>
    <p:extLst>
      <p:ext uri="{BB962C8B-B14F-4D97-AF65-F5344CB8AC3E}">
        <p14:creationId xmlns:p14="http://schemas.microsoft.com/office/powerpoint/2010/main" val="26146744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SPEAKER NOTES IN ADDITION TO THE SLIDE: The key here is to shop as early as possible: The younger and healthier you are, the more coverage you may be able to get. It also may be easier to budget for up-front or installment premium costs while you’re still working, rather than once you’re retired</a:t>
            </a:r>
          </a:p>
          <a:p>
            <a:endParaRPr lang="en-US" dirty="0"/>
          </a:p>
          <a:p>
            <a:r>
              <a:rPr lang="en-US" b="1" dirty="0">
                <a:solidFill>
                  <a:srgbClr val="15A1AA"/>
                </a:solidFill>
              </a:rPr>
              <a:t>Prepare some key questions</a:t>
            </a:r>
          </a:p>
          <a:p>
            <a:r>
              <a:rPr lang="en-US" dirty="0"/>
              <a:t>Asking your financial professional the right questions can help you feel confident in your long-term care coverage decision. Here are some you might want to start with:</a:t>
            </a:r>
          </a:p>
          <a:p>
            <a:pPr marL="458788" lvl="1" indent="-285750"/>
            <a:r>
              <a:rPr lang="en-US" dirty="0"/>
              <a:t>Do my retirement savings and income plan have me covered in the event I need long-term care?</a:t>
            </a:r>
          </a:p>
          <a:p>
            <a:pPr marL="458788" lvl="1" indent="-285750"/>
            <a:r>
              <a:rPr lang="en-US" dirty="0"/>
              <a:t>Would a long-term care event threaten other valued assets such as my home, business, or gifts I want to make to my children or grandchildren?</a:t>
            </a:r>
          </a:p>
          <a:p>
            <a:endParaRPr lang="en-US" dirty="0"/>
          </a:p>
        </p:txBody>
      </p:sp>
      <p:sp>
        <p:nvSpPr>
          <p:cNvPr id="4" name="Slide Number Placeholder 3"/>
          <p:cNvSpPr>
            <a:spLocks noGrp="1"/>
          </p:cNvSpPr>
          <p:nvPr>
            <p:ph type="sldNum" sz="quarter" idx="10"/>
          </p:nvPr>
        </p:nvSpPr>
        <p:spPr/>
        <p:txBody>
          <a:bodyPr/>
          <a:lstStyle/>
          <a:p>
            <a:fld id="{3E52475C-62F6-4A71-928B-44ED49174EC6}" type="slidenum">
              <a:rPr lang="en-US" smtClean="0"/>
              <a:t>13</a:t>
            </a:fld>
            <a:endParaRPr lang="en-US"/>
          </a:p>
        </p:txBody>
      </p:sp>
    </p:spTree>
    <p:extLst>
      <p:ext uri="{BB962C8B-B14F-4D97-AF65-F5344CB8AC3E}">
        <p14:creationId xmlns:p14="http://schemas.microsoft.com/office/powerpoint/2010/main" val="1089795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a:t>SPEAKER NOTES IN ADDITION TO THE SLIDE: </a:t>
            </a:r>
            <a:r>
              <a:rPr lang="en-US" sz="1200" dirty="0">
                <a:solidFill>
                  <a:schemeClr val="bg1">
                    <a:lumMod val="50000"/>
                  </a:schemeClr>
                </a:solidFill>
              </a:rPr>
              <a:t>To ensure the lifestyle of your loved ones, life insurance is important. But what if you experience an illness or injury that requires long-term care? </a:t>
            </a:r>
          </a:p>
          <a:p>
            <a:pPr algn="l"/>
            <a:r>
              <a:rPr lang="en-US" sz="1200" dirty="0">
                <a:solidFill>
                  <a:schemeClr val="bg1">
                    <a:lumMod val="50000"/>
                  </a:schemeClr>
                </a:solidFill>
              </a:rPr>
              <a:t>Long-Term Care (LTC) insurance may be a good option. </a:t>
            </a:r>
          </a:p>
          <a:p>
            <a:endParaRPr lang="en-US" dirty="0"/>
          </a:p>
        </p:txBody>
      </p:sp>
      <p:sp>
        <p:nvSpPr>
          <p:cNvPr id="4" name="Slide Number Placeholder 3"/>
          <p:cNvSpPr>
            <a:spLocks noGrp="1"/>
          </p:cNvSpPr>
          <p:nvPr>
            <p:ph type="sldNum" sz="quarter" idx="10"/>
          </p:nvPr>
        </p:nvSpPr>
        <p:spPr/>
        <p:txBody>
          <a:bodyPr/>
          <a:lstStyle/>
          <a:p>
            <a:fld id="{2504FB8E-87F6-4D2D-9C11-6827051D08EC}" type="slidenum">
              <a:rPr lang="en-US" smtClean="0"/>
              <a:t>14</a:t>
            </a:fld>
            <a:endParaRPr lang="en-US"/>
          </a:p>
        </p:txBody>
      </p:sp>
    </p:spTree>
    <p:extLst>
      <p:ext uri="{BB962C8B-B14F-4D97-AF65-F5344CB8AC3E}">
        <p14:creationId xmlns:p14="http://schemas.microsoft.com/office/powerpoint/2010/main" val="10313329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sz="1200" b="0" i="0" u="none" strike="noStrike" baseline="0" dirty="0">
              <a:solidFill>
                <a:srgbClr val="000000"/>
              </a:solidFill>
              <a:latin typeface="Roboto" panose="02000000000000000000" pitchFamily="2" charset="0"/>
            </a:endParaRPr>
          </a:p>
          <a:p>
            <a:r>
              <a:rPr lang="en-US" sz="1200" b="0" i="0" u="none" strike="noStrike" baseline="0" dirty="0">
                <a:solidFill>
                  <a:srgbClr val="000000"/>
                </a:solidFill>
                <a:latin typeface="Roboto" panose="02000000000000000000" pitchFamily="2" charset="0"/>
              </a:rPr>
              <a:t> </a:t>
            </a:r>
            <a:r>
              <a:rPr lang="en-US" sz="1200" b="1" i="0" u="none" strike="noStrike" baseline="0" dirty="0">
                <a:solidFill>
                  <a:srgbClr val="00AFBA"/>
                </a:solidFill>
                <a:latin typeface="Roboto" panose="02000000000000000000" pitchFamily="2" charset="0"/>
              </a:rPr>
              <a:t>Cash Indemnity vs. Reimbursement </a:t>
            </a:r>
            <a:endParaRPr lang="en-US" sz="1200" b="0" i="0" u="none" strike="noStrike" baseline="0" dirty="0">
              <a:solidFill>
                <a:srgbClr val="00AFBA"/>
              </a:solidFill>
              <a:latin typeface="Roboto" panose="02000000000000000000" pitchFamily="2" charset="0"/>
            </a:endParaRPr>
          </a:p>
          <a:p>
            <a:r>
              <a:rPr lang="en-US" sz="1200" b="0" i="0" u="none" strike="noStrike" baseline="0" dirty="0">
                <a:solidFill>
                  <a:srgbClr val="4C4C4E"/>
                </a:solidFill>
                <a:latin typeface="Roboto" panose="02000000000000000000" pitchFamily="2" charset="0"/>
              </a:rPr>
              <a:t>A cash indemnity policy offers maximum flexibility, where policy owners may elect to receive up to the full monthly maximum benefit without regard to expenses incurred. In contrast, reimbursement policies pay benefits up to the actual expenses incurred, subject to the policy’s monthly maximum benefit. </a:t>
            </a:r>
            <a:endParaRPr lang="en-US" dirty="0"/>
          </a:p>
          <a:p>
            <a:endParaRPr lang="en-US" dirty="0"/>
          </a:p>
        </p:txBody>
      </p:sp>
      <p:sp>
        <p:nvSpPr>
          <p:cNvPr id="4" name="Slide Number Placeholder 3"/>
          <p:cNvSpPr>
            <a:spLocks noGrp="1"/>
          </p:cNvSpPr>
          <p:nvPr>
            <p:ph type="sldNum" sz="quarter" idx="10"/>
          </p:nvPr>
        </p:nvSpPr>
        <p:spPr/>
        <p:txBody>
          <a:bodyPr/>
          <a:lstStyle/>
          <a:p>
            <a:fld id="{3E52475C-62F6-4A71-928B-44ED49174EC6}" type="slidenum">
              <a:rPr lang="en-US" smtClean="0"/>
              <a:t>15</a:t>
            </a:fld>
            <a:endParaRPr lang="en-US"/>
          </a:p>
        </p:txBody>
      </p:sp>
    </p:spTree>
    <p:extLst>
      <p:ext uri="{BB962C8B-B14F-4D97-AF65-F5344CB8AC3E}">
        <p14:creationId xmlns:p14="http://schemas.microsoft.com/office/powerpoint/2010/main" val="12549525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SPEAKER NOTES IN ADDITION TO THE SLIDE: Should a long-term care event take place there are things to consider during the process</a:t>
            </a:r>
          </a:p>
          <a:p>
            <a:endParaRPr lang="en-US" dirty="0"/>
          </a:p>
        </p:txBody>
      </p:sp>
      <p:sp>
        <p:nvSpPr>
          <p:cNvPr id="4" name="Slide Number Placeholder 3"/>
          <p:cNvSpPr>
            <a:spLocks noGrp="1"/>
          </p:cNvSpPr>
          <p:nvPr>
            <p:ph type="sldNum" sz="quarter" idx="10"/>
          </p:nvPr>
        </p:nvSpPr>
        <p:spPr/>
        <p:txBody>
          <a:bodyPr/>
          <a:lstStyle/>
          <a:p>
            <a:fld id="{3E52475C-62F6-4A71-928B-44ED49174EC6}" type="slidenum">
              <a:rPr lang="en-US" smtClean="0"/>
              <a:t>16</a:t>
            </a:fld>
            <a:endParaRPr lang="en-US"/>
          </a:p>
        </p:txBody>
      </p:sp>
    </p:spTree>
    <p:extLst>
      <p:ext uri="{BB962C8B-B14F-4D97-AF65-F5344CB8AC3E}">
        <p14:creationId xmlns:p14="http://schemas.microsoft.com/office/powerpoint/2010/main" val="32250162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Mary, 60-year old female wants to add another layer of protection to her portfolio and ensure her family is protected.</a:t>
            </a:r>
          </a:p>
          <a:p>
            <a:endParaRPr lang="en-US" dirty="0"/>
          </a:p>
          <a:p>
            <a:r>
              <a:rPr lang="en-US" dirty="0"/>
              <a:t>Let’s take a look on a case study on the next slide that shows the approximate annual cost of care. Costs will vary based on client’s geographic location.</a:t>
            </a:r>
          </a:p>
          <a:p>
            <a:endParaRPr lang="en-US" dirty="0"/>
          </a:p>
        </p:txBody>
      </p:sp>
      <p:sp>
        <p:nvSpPr>
          <p:cNvPr id="4" name="Slide Number Placeholder 3"/>
          <p:cNvSpPr>
            <a:spLocks noGrp="1"/>
          </p:cNvSpPr>
          <p:nvPr>
            <p:ph type="sldNum" sz="quarter" idx="10"/>
          </p:nvPr>
        </p:nvSpPr>
        <p:spPr/>
        <p:txBody>
          <a:bodyPr/>
          <a:lstStyle/>
          <a:p>
            <a:fld id="{3E52475C-62F6-4A71-928B-44ED49174EC6}" type="slidenum">
              <a:rPr lang="en-US" smtClean="0"/>
              <a:t>17</a:t>
            </a:fld>
            <a:endParaRPr lang="en-US"/>
          </a:p>
        </p:txBody>
      </p:sp>
    </p:spTree>
    <p:extLst>
      <p:ext uri="{BB962C8B-B14F-4D97-AF65-F5344CB8AC3E}">
        <p14:creationId xmlns:p14="http://schemas.microsoft.com/office/powerpoint/2010/main" val="23364026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is showing the Annual cost of care for a 60 year old female beginning at age 80</a:t>
            </a:r>
          </a:p>
          <a:p>
            <a:endParaRPr lang="en-US" dirty="0"/>
          </a:p>
        </p:txBody>
      </p:sp>
      <p:sp>
        <p:nvSpPr>
          <p:cNvPr id="4" name="Slide Number Placeholder 3"/>
          <p:cNvSpPr>
            <a:spLocks noGrp="1"/>
          </p:cNvSpPr>
          <p:nvPr>
            <p:ph type="sldNum" sz="quarter" idx="10"/>
          </p:nvPr>
        </p:nvSpPr>
        <p:spPr/>
        <p:txBody>
          <a:bodyPr/>
          <a:lstStyle/>
          <a:p>
            <a:fld id="{3E52475C-62F6-4A71-928B-44ED49174EC6}" type="slidenum">
              <a:rPr lang="en-US" smtClean="0"/>
              <a:t>18</a:t>
            </a:fld>
            <a:endParaRPr lang="en-US"/>
          </a:p>
        </p:txBody>
      </p:sp>
    </p:spTree>
    <p:extLst>
      <p:ext uri="{BB962C8B-B14F-4D97-AF65-F5344CB8AC3E}">
        <p14:creationId xmlns:p14="http://schemas.microsoft.com/office/powerpoint/2010/main" val="16907766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if you work at MIT, you may be familiar that MIT offers the ability to buy long term care insurance as a benefit.  There are a few things you should know about this long term care coverage which could be considerations in deciding what is right for you.</a:t>
            </a:r>
          </a:p>
          <a:p>
            <a:endParaRPr lang="en-US" dirty="0"/>
          </a:p>
          <a:p>
            <a:r>
              <a:rPr lang="en-US" dirty="0"/>
              <a:t>First, unlike other insurances you get through MIT, like Health Insurance, the long term care option is not subsidized by MIT, you pay 100% of the cost.  </a:t>
            </a:r>
          </a:p>
          <a:p>
            <a:endParaRPr lang="en-US" dirty="0"/>
          </a:p>
          <a:p>
            <a:r>
              <a:rPr lang="en-US" dirty="0"/>
              <a:t>Second, MIT is currently offering long term care insurance policies sold by Genworth Financial.  While much of the long term care industry has struggled over the past few decades, Genworth has been particularly vulnerable and has had to increase prices to current policy holders to remain solvent.  As of March 2023, Genworth’s financial rating was b+ by AM Best, which </a:t>
            </a:r>
            <a:r>
              <a:rPr lang="en-US" b="0" i="0" dirty="0">
                <a:solidFill>
                  <a:srgbClr val="000000"/>
                </a:solidFill>
                <a:effectLst/>
                <a:latin typeface="Open Sans" panose="020B0606030504020204" pitchFamily="34" charset="0"/>
              </a:rPr>
              <a:t>states that an issuer rated "b+" has a marginal ability to meet its ongoing senior financial obligations and is vulnerable to adverse changes in industry and economic conditions. The "b+" rating is the fourteenth-highest of 21 credit ratings assigned by A.M. Best, which range from "</a:t>
            </a:r>
            <a:r>
              <a:rPr lang="en-US" b="0" i="0" dirty="0" err="1">
                <a:solidFill>
                  <a:srgbClr val="000000"/>
                </a:solidFill>
                <a:effectLst/>
                <a:latin typeface="Open Sans" panose="020B0606030504020204" pitchFamily="34" charset="0"/>
              </a:rPr>
              <a:t>aaa</a:t>
            </a:r>
            <a:r>
              <a:rPr lang="en-US" b="0" i="0" dirty="0">
                <a:solidFill>
                  <a:srgbClr val="000000"/>
                </a:solidFill>
                <a:effectLst/>
                <a:latin typeface="Open Sans" panose="020B0606030504020204" pitchFamily="34" charset="0"/>
              </a:rPr>
              <a:t>" to "c".</a:t>
            </a:r>
          </a:p>
          <a:p>
            <a:endParaRPr lang="en-US" b="0" i="0" dirty="0">
              <a:solidFill>
                <a:srgbClr val="000000"/>
              </a:solidFill>
              <a:effectLst/>
              <a:latin typeface="Open Sans" panose="020B0606030504020204" pitchFamily="34" charset="0"/>
            </a:endParaRPr>
          </a:p>
          <a:p>
            <a:r>
              <a:rPr lang="en-US" b="0" i="0" dirty="0">
                <a:solidFill>
                  <a:srgbClr val="000000"/>
                </a:solidFill>
                <a:effectLst/>
                <a:latin typeface="Open Sans" panose="020B0606030504020204" pitchFamily="34" charset="0"/>
              </a:rPr>
              <a:t>Finally, I believe its important to point out of the rising cost of care is handled between policies.  Some insurance companies will create policies with a built inflation rider, meaning that your benefit will increase yearly to keep pace with inflation.  The price for these policies is designed to remain flat throughout the life of the policy.  Other policies handle inflation differently: by giving you the ability to buy more insurance annually.   This causes the initial cost of the policy to appear quite low, but subjects it to planned substantial increases in the future.</a:t>
            </a:r>
            <a:endParaRPr lang="en-US" dirty="0"/>
          </a:p>
        </p:txBody>
      </p:sp>
      <p:sp>
        <p:nvSpPr>
          <p:cNvPr id="4" name="Slide Number Placeholder 3"/>
          <p:cNvSpPr>
            <a:spLocks noGrp="1"/>
          </p:cNvSpPr>
          <p:nvPr>
            <p:ph type="sldNum" sz="quarter" idx="5"/>
          </p:nvPr>
        </p:nvSpPr>
        <p:spPr/>
        <p:txBody>
          <a:bodyPr/>
          <a:lstStyle/>
          <a:p>
            <a:fld id="{3E52475C-62F6-4A71-928B-44ED49174EC6}" type="slidenum">
              <a:rPr lang="en-US" smtClean="0"/>
              <a:t>19</a:t>
            </a:fld>
            <a:endParaRPr lang="en-US"/>
          </a:p>
        </p:txBody>
      </p:sp>
    </p:spTree>
    <p:extLst>
      <p:ext uri="{BB962C8B-B14F-4D97-AF65-F5344CB8AC3E}">
        <p14:creationId xmlns:p14="http://schemas.microsoft.com/office/powerpoint/2010/main" val="40984401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Hello, and thank you for coming.  Here is what we’ll talk about today.</a:t>
            </a:r>
          </a:p>
          <a:p>
            <a:endParaRPr lang="en-US" dirty="0"/>
          </a:p>
        </p:txBody>
      </p:sp>
      <p:sp>
        <p:nvSpPr>
          <p:cNvPr id="4" name="Slide Number Placeholder 3"/>
          <p:cNvSpPr>
            <a:spLocks noGrp="1"/>
          </p:cNvSpPr>
          <p:nvPr>
            <p:ph type="sldNum" sz="quarter" idx="10"/>
          </p:nvPr>
        </p:nvSpPr>
        <p:spPr/>
        <p:txBody>
          <a:bodyPr/>
          <a:lstStyle/>
          <a:p>
            <a:fld id="{3E52475C-62F6-4A71-928B-44ED49174EC6}" type="slidenum">
              <a:rPr lang="en-US" smtClean="0"/>
              <a:t>2</a:t>
            </a:fld>
            <a:endParaRPr lang="en-US"/>
          </a:p>
        </p:txBody>
      </p:sp>
    </p:spTree>
    <p:extLst>
      <p:ext uri="{BB962C8B-B14F-4D97-AF65-F5344CB8AC3E}">
        <p14:creationId xmlns:p14="http://schemas.microsoft.com/office/powerpoint/2010/main" val="403337927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lvl="0"/>
            <a:r>
              <a:rPr lang="en-US" dirty="0"/>
              <a:t>Begin saving early, wealth is accumulated through superior savings, not superior investment return.</a:t>
            </a:r>
          </a:p>
          <a:p>
            <a:pPr lvl="0"/>
            <a:r>
              <a:rPr lang="en-US" dirty="0"/>
              <a:t>When you turn 18, you should get a durable power of attorney and health care proxy</a:t>
            </a:r>
          </a:p>
          <a:p>
            <a:pPr lvl="0"/>
            <a:r>
              <a:rPr lang="en-US" dirty="0"/>
              <a:t>When you have a child, name permanent guardians in your will and get an emergency guardian document.</a:t>
            </a:r>
          </a:p>
          <a:p>
            <a:pPr lvl="0"/>
            <a:r>
              <a:rPr lang="en-US" dirty="0"/>
              <a:t>No one ever bought a house or had a child and said ‘I had too much in my cash reserves”.  Plan accordingly.</a:t>
            </a:r>
          </a:p>
          <a:p>
            <a:pPr lvl="0"/>
            <a:r>
              <a:rPr lang="en-US" dirty="0"/>
              <a:t>Your children can take out loans for education and have a lifetime to pay them back.  You cannot take out loans for retirement and your payback time is much shorter.</a:t>
            </a:r>
          </a:p>
          <a:p>
            <a:pPr lvl="0"/>
            <a:r>
              <a:rPr lang="en-US" dirty="0"/>
              <a:t>If your employer offers a match in their retirement plan, take it, it’s free money.</a:t>
            </a:r>
          </a:p>
          <a:p>
            <a:pPr lvl="0"/>
            <a:r>
              <a:rPr lang="en-US" dirty="0"/>
              <a:t>Dedicate most of your available funds to your highest interest rate debt, unless its tax-adjusted rate is lower than what you expect to earn while investing.</a:t>
            </a:r>
          </a:p>
          <a:p>
            <a:pPr lvl="0"/>
            <a:r>
              <a:rPr lang="en-US" dirty="0"/>
              <a:t>You are not invincible.  You should plan for an unexpected death or disability.  Bad things happen to good people and they often happen unexpectedly.</a:t>
            </a:r>
          </a:p>
          <a:p>
            <a:pPr lvl="0"/>
            <a:r>
              <a:rPr lang="en-US" dirty="0"/>
              <a:t>Write down your financial goals.</a:t>
            </a:r>
          </a:p>
          <a:p>
            <a:pPr lvl="0"/>
            <a:r>
              <a:rPr lang="en-US" dirty="0"/>
              <a:t>Fees in investments are not necessarily bad.  Paying a fee and not getting value is.</a:t>
            </a:r>
          </a:p>
          <a:p>
            <a:pPr lvl="0"/>
            <a:r>
              <a:rPr lang="en-US" dirty="0"/>
              <a:t>You aren’t insulting a financial professional by asking how they are compensated, it should be expected.</a:t>
            </a:r>
          </a:p>
          <a:p>
            <a:pPr lvl="0"/>
            <a:r>
              <a:rPr lang="en-US" dirty="0"/>
              <a:t>Buy low and sell high.  Don’t let your emotions make your investing decisions.</a:t>
            </a:r>
          </a:p>
          <a:p>
            <a:pPr lvl="0"/>
            <a:r>
              <a:rPr lang="en-US" dirty="0"/>
              <a:t>If you don’t understand it, don’t invest your money in it</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E52475C-62F6-4A71-928B-44ED49174EC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08207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I’ve done my best to cover as much as I could in our short time together, but I recognize that everyone’s situation is different and you may have some unique questions.  On the screen now is a link and QR code to a survey which will serve as a virtual comment card.  If you’d like to provide me any feedback, please follow that link.</a:t>
            </a:r>
          </a:p>
          <a:p>
            <a:endParaRPr lang="en-US" dirty="0"/>
          </a:p>
          <a:p>
            <a:r>
              <a:rPr lang="en-US" dirty="0"/>
              <a:t>If you have more specific questions, that link also gives you the opportunity to request that I follow up with you personally for a 30 minute conversation.  There is no cost for that discussion.  Your question may be relatively straightforward and I can answer it during our time together.  Your questions may require more comprehensive discussions and if that is the case, we’d talk more about the process and cost of formalizing a relationship.</a:t>
            </a:r>
          </a:p>
          <a:p>
            <a:endParaRPr lang="en-US" dirty="0"/>
          </a:p>
          <a:p>
            <a:r>
              <a:rPr lang="en-US" dirty="0"/>
              <a:t>Finally, back in the “before-time” I presented around the MIT campus on a wide range of financial planning topics, a partial list of which is on the screen now.  If you know of a group that would find value in having me speak on one of these topics, please also indicate that on the form.</a:t>
            </a:r>
          </a:p>
          <a:p>
            <a:endParaRPr lang="en-US" dirty="0"/>
          </a:p>
          <a:p>
            <a:r>
              <a:rPr lang="en-US" dirty="0"/>
              <a:t>Thanks again and now we can open it up for questions…</a:t>
            </a:r>
          </a:p>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3E52475C-62F6-4A71-928B-44ED49174EC6}" type="slidenum">
              <a:rPr lang="en-US" smtClean="0"/>
              <a:t>22</a:t>
            </a:fld>
            <a:endParaRPr lang="en-US"/>
          </a:p>
        </p:txBody>
      </p:sp>
    </p:spTree>
    <p:extLst>
      <p:ext uri="{BB962C8B-B14F-4D97-AF65-F5344CB8AC3E}">
        <p14:creationId xmlns:p14="http://schemas.microsoft.com/office/powerpoint/2010/main" val="39773232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52475C-62F6-4A71-928B-44ED49174EC6}" type="slidenum">
              <a:rPr lang="en-US" smtClean="0"/>
              <a:t>23</a:t>
            </a:fld>
            <a:endParaRPr lang="en-US"/>
          </a:p>
        </p:txBody>
      </p:sp>
    </p:spTree>
    <p:extLst>
      <p:ext uri="{BB962C8B-B14F-4D97-AF65-F5344CB8AC3E}">
        <p14:creationId xmlns:p14="http://schemas.microsoft.com/office/powerpoint/2010/main" val="41129164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pPr eaLnBrk="1" hangingPunct="1">
              <a:spcBef>
                <a:spcPct val="0"/>
              </a:spcBef>
            </a:pPr>
            <a:r>
              <a:rPr lang="en-US" dirty="0"/>
              <a:t>At present our team consists of 3 people.  Mark Porter is the founder of the program.  He has been in the industry since graduation and became an independent advisor with LPL in 2011.  Mark holds the CFP® certification and is a CFA® </a:t>
            </a:r>
            <a:r>
              <a:rPr lang="en-US" dirty="0" err="1"/>
              <a:t>Charterholder</a:t>
            </a:r>
            <a:r>
              <a:rPr lang="en-US" dirty="0"/>
              <a:t>.  He serves or has served with the CFP® Board of Standards, in Town government as a </a:t>
            </a:r>
            <a:r>
              <a:rPr lang="en-US" dirty="0" err="1"/>
              <a:t>Fincom</a:t>
            </a:r>
            <a:r>
              <a:rPr lang="en-US" dirty="0"/>
              <a:t> Member and Select Board member and as a Scoutmaster to his Scout Troop.</a:t>
            </a:r>
          </a:p>
          <a:p>
            <a:pPr eaLnBrk="1" hangingPunct="1">
              <a:spcBef>
                <a:spcPct val="0"/>
              </a:spcBef>
            </a:pPr>
            <a:endParaRPr lang="en-US" dirty="0"/>
          </a:p>
          <a:p>
            <a:pPr eaLnBrk="1" hangingPunct="1">
              <a:spcBef>
                <a:spcPct val="0"/>
              </a:spcBef>
            </a:pPr>
            <a:r>
              <a:rPr lang="en-US" sz="1800" dirty="0">
                <a:solidFill>
                  <a:srgbClr val="000000"/>
                </a:solidFill>
                <a:effectLst/>
                <a:latin typeface="Aptos" panose="020B0004020202020204" pitchFamily="34" charset="0"/>
                <a:ea typeface="Calibri" panose="020F0502020204030204" pitchFamily="34" charset="0"/>
                <a:cs typeface="Calibri" panose="020F0502020204030204" pitchFamily="34" charset="0"/>
              </a:rPr>
              <a:t>Liz Emhardt has worked as a client service coordinator for many years and Will Reis has joined recently, first as a financial planning intern.</a:t>
            </a:r>
            <a:endParaRPr lang="en-US" dirty="0"/>
          </a:p>
          <a:p>
            <a:pPr eaLnBrk="1" hangingPunct="1">
              <a:spcBef>
                <a:spcPct val="0"/>
              </a:spcBef>
            </a:pPr>
            <a:endParaRPr lang="en-US" dirty="0"/>
          </a:p>
          <a:p>
            <a:pPr eaLnBrk="1" hangingPunct="1">
              <a:spcBef>
                <a:spcPct val="0"/>
              </a:spcBef>
            </a:pPr>
            <a:r>
              <a:rPr lang="en-US" dirty="0"/>
              <a:t>We work with our clients in many ways.  While we do work with both investments and insurance, we feel our most important role is acting as our client’s personal CFO.  Our job is to understand all of the elements of your financial situation, understand your goals, and give you recommendations to help you work towards those goals.</a:t>
            </a:r>
          </a:p>
          <a:p>
            <a:endParaRPr lang="en-US" dirty="0"/>
          </a:p>
          <a:p>
            <a:r>
              <a:rPr lang="en-US" dirty="0"/>
              <a:t>  </a:t>
            </a:r>
          </a:p>
        </p:txBody>
      </p:sp>
      <p:sp>
        <p:nvSpPr>
          <p:cNvPr id="4" name="Slide Number Placeholder 3"/>
          <p:cNvSpPr>
            <a:spLocks noGrp="1"/>
          </p:cNvSpPr>
          <p:nvPr>
            <p:ph type="sldNum" sz="quarter" idx="10"/>
          </p:nvPr>
        </p:nvSpPr>
        <p:spPr/>
        <p:txBody>
          <a:bodyPr/>
          <a:lstStyle/>
          <a:p>
            <a:fld id="{3E52475C-62F6-4A71-928B-44ED49174EC6}" type="slidenum">
              <a:rPr lang="en-US" smtClean="0"/>
              <a:t>3</a:t>
            </a:fld>
            <a:endParaRPr lang="en-US"/>
          </a:p>
        </p:txBody>
      </p:sp>
    </p:spTree>
    <p:extLst>
      <p:ext uri="{BB962C8B-B14F-4D97-AF65-F5344CB8AC3E}">
        <p14:creationId xmlns:p14="http://schemas.microsoft.com/office/powerpoint/2010/main" val="35021158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I work with my clients in two primary ways: Through Financial Planning and implementation.  When I serve as a client’s Financial Planner, my job is to analyze their situation and give them objective advice that aims to increase their chance of reaching their financial goals, such as retirement, a home purchase or funding a college education.  When I help clients through implementation, I help them directly by investing their money or helping them get an insurance policy.  Some of my clients use me for one of these services, but many choose both.</a:t>
            </a:r>
          </a:p>
          <a:p>
            <a:endParaRPr lang="en-US" dirty="0"/>
          </a:p>
        </p:txBody>
      </p:sp>
      <p:sp>
        <p:nvSpPr>
          <p:cNvPr id="4" name="Slide Number Placeholder 3"/>
          <p:cNvSpPr>
            <a:spLocks noGrp="1"/>
          </p:cNvSpPr>
          <p:nvPr>
            <p:ph type="sldNum" sz="quarter" idx="10"/>
          </p:nvPr>
        </p:nvSpPr>
        <p:spPr/>
        <p:txBody>
          <a:bodyPr/>
          <a:lstStyle/>
          <a:p>
            <a:fld id="{3E52475C-62F6-4A71-928B-44ED49174EC6}" type="slidenum">
              <a:rPr lang="en-US" smtClean="0"/>
              <a:t>4</a:t>
            </a:fld>
            <a:endParaRPr lang="en-US"/>
          </a:p>
        </p:txBody>
      </p:sp>
    </p:spTree>
    <p:extLst>
      <p:ext uri="{BB962C8B-B14F-4D97-AF65-F5344CB8AC3E}">
        <p14:creationId xmlns:p14="http://schemas.microsoft.com/office/powerpoint/2010/main" val="14758760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SPEAKER NOTES IN ADDITION TO THE SLIDE: A medical need may require someone some type of long-term care whether it is because of a physical illness/disability or cognitive impairment such as Alzheimer's/dementia.</a:t>
            </a:r>
          </a:p>
          <a:p>
            <a:endParaRPr lang="en-US" dirty="0"/>
          </a:p>
        </p:txBody>
      </p:sp>
      <p:sp>
        <p:nvSpPr>
          <p:cNvPr id="4" name="Slide Number Placeholder 3"/>
          <p:cNvSpPr>
            <a:spLocks noGrp="1"/>
          </p:cNvSpPr>
          <p:nvPr>
            <p:ph type="sldNum" sz="quarter" idx="10"/>
          </p:nvPr>
        </p:nvSpPr>
        <p:spPr/>
        <p:txBody>
          <a:bodyPr/>
          <a:lstStyle/>
          <a:p>
            <a:fld id="{3E52475C-62F6-4A71-928B-44ED49174EC6}" type="slidenum">
              <a:rPr lang="en-US" smtClean="0"/>
              <a:t>5</a:t>
            </a:fld>
            <a:endParaRPr lang="en-US"/>
          </a:p>
        </p:txBody>
      </p:sp>
    </p:spTree>
    <p:extLst>
      <p:ext uri="{BB962C8B-B14F-4D97-AF65-F5344CB8AC3E}">
        <p14:creationId xmlns:p14="http://schemas.microsoft.com/office/powerpoint/2010/main" val="18791175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SPEAKER NOTES IN ADDITION TO THE SLIDE: For coverage to begin, you must be unable to perform 2 of the 6 Activities of Daily Living without assistance which include: Bathing, Continence, Dressing, Eating, Toileting, and Transferring. </a:t>
            </a:r>
          </a:p>
          <a:p>
            <a:endParaRPr lang="en-US" dirty="0"/>
          </a:p>
        </p:txBody>
      </p:sp>
      <p:sp>
        <p:nvSpPr>
          <p:cNvPr id="4" name="Slide Number Placeholder 3"/>
          <p:cNvSpPr>
            <a:spLocks noGrp="1"/>
          </p:cNvSpPr>
          <p:nvPr>
            <p:ph type="sldNum" sz="quarter" idx="10"/>
          </p:nvPr>
        </p:nvSpPr>
        <p:spPr/>
        <p:txBody>
          <a:bodyPr/>
          <a:lstStyle/>
          <a:p>
            <a:fld id="{3E52475C-62F6-4A71-928B-44ED49174EC6}" type="slidenum">
              <a:rPr lang="en-US" smtClean="0"/>
              <a:t>6</a:t>
            </a:fld>
            <a:endParaRPr lang="en-US"/>
          </a:p>
        </p:txBody>
      </p:sp>
    </p:spTree>
    <p:extLst>
      <p:ext uri="{BB962C8B-B14F-4D97-AF65-F5344CB8AC3E}">
        <p14:creationId xmlns:p14="http://schemas.microsoft.com/office/powerpoint/2010/main" val="1164724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SPEAKER NOTES IN ADDITION TO THE SLIDE: Some examples of long-term care services provided during a long-term care event may include facility care such as skilled nursing care, adult daycare, assisted living facility, or care at home such as, hospice care, respite care or informal/family care.</a:t>
            </a:r>
          </a:p>
          <a:p>
            <a:endParaRPr lang="en-US" dirty="0"/>
          </a:p>
        </p:txBody>
      </p:sp>
      <p:sp>
        <p:nvSpPr>
          <p:cNvPr id="4" name="Slide Number Placeholder 3"/>
          <p:cNvSpPr>
            <a:spLocks noGrp="1"/>
          </p:cNvSpPr>
          <p:nvPr>
            <p:ph type="sldNum" sz="quarter" idx="10"/>
          </p:nvPr>
        </p:nvSpPr>
        <p:spPr/>
        <p:txBody>
          <a:bodyPr/>
          <a:lstStyle/>
          <a:p>
            <a:fld id="{3E52475C-62F6-4A71-928B-44ED49174EC6}" type="slidenum">
              <a:rPr lang="en-US" smtClean="0"/>
              <a:t>7</a:t>
            </a:fld>
            <a:endParaRPr lang="en-US"/>
          </a:p>
        </p:txBody>
      </p:sp>
    </p:spTree>
    <p:extLst>
      <p:ext uri="{BB962C8B-B14F-4D97-AF65-F5344CB8AC3E}">
        <p14:creationId xmlns:p14="http://schemas.microsoft.com/office/powerpoint/2010/main" val="18451094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SPEAKER NOTES: On average someone age 65 today can expect to live to age 84 (men) and 86.6 (women)</a:t>
            </a:r>
          </a:p>
          <a:p>
            <a:endParaRPr lang="en-US" dirty="0"/>
          </a:p>
        </p:txBody>
      </p:sp>
      <p:sp>
        <p:nvSpPr>
          <p:cNvPr id="4" name="Slide Number Placeholder 3"/>
          <p:cNvSpPr>
            <a:spLocks noGrp="1"/>
          </p:cNvSpPr>
          <p:nvPr>
            <p:ph type="sldNum" sz="quarter" idx="5"/>
          </p:nvPr>
        </p:nvSpPr>
        <p:spPr/>
        <p:txBody>
          <a:bodyPr/>
          <a:lstStyle/>
          <a:p>
            <a:fld id="{3E52475C-62F6-4A71-928B-44ED49174EC6}" type="slidenum">
              <a:rPr lang="en-US" smtClean="0"/>
              <a:t>8</a:t>
            </a:fld>
            <a:endParaRPr lang="en-US"/>
          </a:p>
        </p:txBody>
      </p:sp>
    </p:spTree>
    <p:extLst>
      <p:ext uri="{BB962C8B-B14F-4D97-AF65-F5344CB8AC3E}">
        <p14:creationId xmlns:p14="http://schemas.microsoft.com/office/powerpoint/2010/main" val="41887593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SPEAKER NOTES IN ADDITION TO THE SLIDE: These statistics represent a significant increase over prior years</a:t>
            </a:r>
          </a:p>
          <a:p>
            <a:endParaRPr lang="en-US" dirty="0"/>
          </a:p>
        </p:txBody>
      </p:sp>
      <p:sp>
        <p:nvSpPr>
          <p:cNvPr id="4" name="Slide Number Placeholder 3"/>
          <p:cNvSpPr>
            <a:spLocks noGrp="1"/>
          </p:cNvSpPr>
          <p:nvPr>
            <p:ph type="sldNum" sz="quarter" idx="5"/>
          </p:nvPr>
        </p:nvSpPr>
        <p:spPr/>
        <p:txBody>
          <a:bodyPr/>
          <a:lstStyle/>
          <a:p>
            <a:fld id="{3E52475C-62F6-4A71-928B-44ED49174EC6}" type="slidenum">
              <a:rPr lang="en-US" smtClean="0"/>
              <a:t>9</a:t>
            </a:fld>
            <a:endParaRPr lang="en-US"/>
          </a:p>
        </p:txBody>
      </p:sp>
    </p:spTree>
    <p:extLst>
      <p:ext uri="{BB962C8B-B14F-4D97-AF65-F5344CB8AC3E}">
        <p14:creationId xmlns:p14="http://schemas.microsoft.com/office/powerpoint/2010/main" val="29321408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79B3E-0755-4CC3-B400-63ABDAB04AE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F223CFB-1577-4BE7-87A5-19A61FB5417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F5B165E-D8A7-4F18-B241-8C1E85737E06}"/>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5" name="Footer Placeholder 4">
            <a:extLst>
              <a:ext uri="{FF2B5EF4-FFF2-40B4-BE49-F238E27FC236}">
                <a16:creationId xmlns:a16="http://schemas.microsoft.com/office/drawing/2014/main" id="{CB678BD2-23CE-4CD8-979D-6493A807DF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8457F9-F3D6-46E3-A08C-AB4FB9487B4B}"/>
              </a:ext>
            </a:extLst>
          </p:cNvPr>
          <p:cNvSpPr>
            <a:spLocks noGrp="1"/>
          </p:cNvSpPr>
          <p:nvPr>
            <p:ph type="sldNum" sz="quarter" idx="12"/>
          </p:nvPr>
        </p:nvSpPr>
        <p:spPr/>
        <p:txBody>
          <a:bodyPr/>
          <a:lstStyle/>
          <a:p>
            <a:fld id="{A50366C5-ABA0-4A95-AC1B-6F85D80C67E2}" type="slidenum">
              <a:rPr lang="en-US" smtClean="0"/>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1089691" y="5477675"/>
            <a:ext cx="846140" cy="1184596"/>
          </a:xfrm>
          <a:prstGeom prst="rect">
            <a:avLst/>
          </a:prstGeom>
        </p:spPr>
      </p:pic>
    </p:spTree>
    <p:extLst>
      <p:ext uri="{BB962C8B-B14F-4D97-AF65-F5344CB8AC3E}">
        <p14:creationId xmlns:p14="http://schemas.microsoft.com/office/powerpoint/2010/main" val="38335641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57B29-D556-44C2-8C4F-7D5A8DCA028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5B07AA5-F190-4E16-8AA5-D46B9D124A3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DC7946-EC8D-4A32-9629-945C31003D91}"/>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5" name="Footer Placeholder 4">
            <a:extLst>
              <a:ext uri="{FF2B5EF4-FFF2-40B4-BE49-F238E27FC236}">
                <a16:creationId xmlns:a16="http://schemas.microsoft.com/office/drawing/2014/main" id="{6F6E23C7-E16B-46B8-A8C5-9C8B9BDB3E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52D718-A248-4874-80A2-FA13E8C0CD2D}"/>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2953427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05756C1-BC35-4DD4-BDEF-5012146179C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B120867-6568-48D5-9DD7-2A9E7913204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981BAE-8ABE-4535-B9D7-23D0954F3289}"/>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5" name="Footer Placeholder 4">
            <a:extLst>
              <a:ext uri="{FF2B5EF4-FFF2-40B4-BE49-F238E27FC236}">
                <a16:creationId xmlns:a16="http://schemas.microsoft.com/office/drawing/2014/main" id="{718E6430-AFD0-4E22-844B-C189BF2789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7F01B7-74D5-41FC-8CF8-1C8853C07B2B}"/>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8376439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E4CBB32-7F48-495A-A789-9F09A6058B2C}" type="slidenum">
              <a:rPr lang="en-US"/>
              <a:pPr>
                <a:defRPr/>
              </a:pPr>
              <a:t>‹#›</a:t>
            </a:fld>
            <a:endParaRPr lang="en-US"/>
          </a:p>
        </p:txBody>
      </p:sp>
      <p:pic>
        <p:nvPicPr>
          <p:cNvPr id="5" name="Picture 7">
            <a:extLst>
              <a:ext uri="{FF2B5EF4-FFF2-40B4-BE49-F238E27FC236}">
                <a16:creationId xmlns:a16="http://schemas.microsoft.com/office/drawing/2014/main" id="{773B7C8D-B8A3-7D58-B230-F1D3F18938EE}"/>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p:blipFill>
        <p:spPr bwMode="auto">
          <a:xfrm>
            <a:off x="10591801" y="386691"/>
            <a:ext cx="1037167" cy="1089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525FD783-E450-7E32-2FB0-A6B698F69116}"/>
              </a:ext>
            </a:extLst>
          </p:cNvPr>
          <p:cNvSpPr/>
          <p:nvPr userDrawn="1"/>
        </p:nvSpPr>
        <p:spPr>
          <a:xfrm>
            <a:off x="0" y="1371600"/>
            <a:ext cx="7315200" cy="45720"/>
          </a:xfrm>
          <a:prstGeom prst="rect">
            <a:avLst/>
          </a:prstGeom>
          <a:solidFill>
            <a:srgbClr val="00853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 name="Rectangle 6">
            <a:extLst>
              <a:ext uri="{FF2B5EF4-FFF2-40B4-BE49-F238E27FC236}">
                <a16:creationId xmlns:a16="http://schemas.microsoft.com/office/drawing/2014/main" id="{7E037DC5-9361-AD99-5D88-048571D7FA80}"/>
              </a:ext>
            </a:extLst>
          </p:cNvPr>
          <p:cNvSpPr/>
          <p:nvPr userDrawn="1"/>
        </p:nvSpPr>
        <p:spPr>
          <a:xfrm>
            <a:off x="-101600" y="1475716"/>
            <a:ext cx="7213600" cy="111784"/>
          </a:xfrm>
          <a:prstGeom prst="rect">
            <a:avLst/>
          </a:prstGeom>
          <a:solidFill>
            <a:srgbClr val="00481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Title 1">
            <a:extLst>
              <a:ext uri="{FF2B5EF4-FFF2-40B4-BE49-F238E27FC236}">
                <a16:creationId xmlns:a16="http://schemas.microsoft.com/office/drawing/2014/main" id="{385B0C1D-EA2F-87C3-8116-0FD3A2CAD234}"/>
              </a:ext>
            </a:extLst>
          </p:cNvPr>
          <p:cNvSpPr>
            <a:spLocks noGrp="1"/>
          </p:cNvSpPr>
          <p:nvPr>
            <p:ph type="title"/>
          </p:nvPr>
        </p:nvSpPr>
        <p:spPr>
          <a:xfrm>
            <a:off x="812800" y="365126"/>
            <a:ext cx="9829800" cy="1325563"/>
          </a:xfrm>
        </p:spPr>
        <p:txBody>
          <a:bodyPr/>
          <a:lstStyle>
            <a:lvl1pPr algn="l">
              <a:defRPr sz="3000">
                <a:solidFill>
                  <a:srgbClr val="00853E"/>
                </a:solidFill>
              </a:defRPr>
            </a:lvl1pPr>
          </a:lstStyle>
          <a:p>
            <a:r>
              <a:rPr lang="en-US" dirty="0"/>
              <a:t>Click to edit Master title style</a:t>
            </a:r>
          </a:p>
        </p:txBody>
      </p:sp>
      <p:sp>
        <p:nvSpPr>
          <p:cNvPr id="10" name="Rectangle 9">
            <a:extLst>
              <a:ext uri="{FF2B5EF4-FFF2-40B4-BE49-F238E27FC236}">
                <a16:creationId xmlns:a16="http://schemas.microsoft.com/office/drawing/2014/main" id="{97FC7BD9-8D3B-DC2F-F358-025359734354}"/>
              </a:ext>
            </a:extLst>
          </p:cNvPr>
          <p:cNvSpPr/>
          <p:nvPr userDrawn="1"/>
        </p:nvSpPr>
        <p:spPr>
          <a:xfrm>
            <a:off x="0" y="6345238"/>
            <a:ext cx="12192000" cy="138112"/>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en-US" sz="2400"/>
          </a:p>
        </p:txBody>
      </p:sp>
      <p:sp>
        <p:nvSpPr>
          <p:cNvPr id="13" name="Rectangle 12">
            <a:extLst>
              <a:ext uri="{FF2B5EF4-FFF2-40B4-BE49-F238E27FC236}">
                <a16:creationId xmlns:a16="http://schemas.microsoft.com/office/drawing/2014/main" id="{813093DB-1041-0952-A92C-01E5105ED9A4}"/>
              </a:ext>
            </a:extLst>
          </p:cNvPr>
          <p:cNvSpPr/>
          <p:nvPr userDrawn="1"/>
        </p:nvSpPr>
        <p:spPr>
          <a:xfrm>
            <a:off x="0" y="6477001"/>
            <a:ext cx="12192000" cy="568325"/>
          </a:xfrm>
          <a:prstGeom prst="rect">
            <a:avLst/>
          </a:prstGeom>
          <a:solidFill>
            <a:schemeClr val="bg1">
              <a:lumMod val="6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en-US" sz="2400"/>
          </a:p>
        </p:txBody>
      </p:sp>
    </p:spTree>
    <p:extLst>
      <p:ext uri="{BB962C8B-B14F-4D97-AF65-F5344CB8AC3E}">
        <p14:creationId xmlns:p14="http://schemas.microsoft.com/office/powerpoint/2010/main" val="229324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D4849-1D3A-4D98-9329-6BDFDF443A84}"/>
              </a:ext>
            </a:extLst>
          </p:cNvPr>
          <p:cNvSpPr>
            <a:spLocks noGrp="1"/>
          </p:cNvSpPr>
          <p:nvPr>
            <p:ph type="title"/>
          </p:nvPr>
        </p:nvSpPr>
        <p:spPr/>
        <p:txBody>
          <a:bodyPr/>
          <a:lstStyle>
            <a:lvl1pPr>
              <a:defRPr>
                <a:solidFill>
                  <a:srgbClr val="00853E"/>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008792F6-739C-4338-806A-04BC6ADF45A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736CFC-AE4D-4511-BF80-758BC468A4D5}"/>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5" name="Footer Placeholder 4">
            <a:extLst>
              <a:ext uri="{FF2B5EF4-FFF2-40B4-BE49-F238E27FC236}">
                <a16:creationId xmlns:a16="http://schemas.microsoft.com/office/drawing/2014/main" id="{D2E837FB-03E9-490F-8FFC-1974ADBB68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B9A365-F783-4D80-81CC-DF685163C9DB}"/>
              </a:ext>
            </a:extLst>
          </p:cNvPr>
          <p:cNvSpPr>
            <a:spLocks noGrp="1"/>
          </p:cNvSpPr>
          <p:nvPr>
            <p:ph type="sldNum" sz="quarter" idx="12"/>
          </p:nvPr>
        </p:nvSpPr>
        <p:spPr/>
        <p:txBody>
          <a:bodyPr/>
          <a:lstStyle/>
          <a:p>
            <a:fld id="{A50366C5-ABA0-4A95-AC1B-6F85D80C67E2}" type="slidenum">
              <a:rPr lang="en-US" smtClean="0"/>
              <a:t>‹#›</a:t>
            </a:fld>
            <a:endParaRPr lang="en-US"/>
          </a:p>
        </p:txBody>
      </p:sp>
      <p:sp>
        <p:nvSpPr>
          <p:cNvPr id="11" name="Rectangle 10"/>
          <p:cNvSpPr/>
          <p:nvPr userDrawn="1"/>
        </p:nvSpPr>
        <p:spPr>
          <a:xfrm>
            <a:off x="0" y="6400409"/>
            <a:ext cx="12192000" cy="568411"/>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2" name="Rectangle 11"/>
          <p:cNvSpPr/>
          <p:nvPr userDrawn="1"/>
        </p:nvSpPr>
        <p:spPr>
          <a:xfrm>
            <a:off x="0" y="6345753"/>
            <a:ext cx="12192000" cy="138137"/>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pic>
        <p:nvPicPr>
          <p:cNvPr id="7" name="Picture 7">
            <a:extLst>
              <a:ext uri="{FF2B5EF4-FFF2-40B4-BE49-F238E27FC236}">
                <a16:creationId xmlns:a16="http://schemas.microsoft.com/office/drawing/2014/main" id="{BE1383CE-E1EA-748F-BA8A-C392655814B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p:blipFill>
        <p:spPr bwMode="auto">
          <a:xfrm>
            <a:off x="10964862" y="318431"/>
            <a:ext cx="777875" cy="1089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A632E718-43F3-7B2C-E8D5-FECE24C7479E}"/>
              </a:ext>
            </a:extLst>
          </p:cNvPr>
          <p:cNvSpPr/>
          <p:nvPr userDrawn="1"/>
        </p:nvSpPr>
        <p:spPr>
          <a:xfrm>
            <a:off x="0" y="1351759"/>
            <a:ext cx="7406640" cy="45720"/>
          </a:xfrm>
          <a:prstGeom prst="rect">
            <a:avLst/>
          </a:prstGeom>
          <a:solidFill>
            <a:srgbClr val="00853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85F37A58-409B-5294-0A88-133F38C77B48}"/>
              </a:ext>
            </a:extLst>
          </p:cNvPr>
          <p:cNvSpPr/>
          <p:nvPr userDrawn="1"/>
        </p:nvSpPr>
        <p:spPr>
          <a:xfrm>
            <a:off x="-76200" y="1475716"/>
            <a:ext cx="7040880" cy="111784"/>
          </a:xfrm>
          <a:prstGeom prst="rect">
            <a:avLst/>
          </a:prstGeom>
          <a:solidFill>
            <a:srgbClr val="00481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72640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21BE8-89E8-4124-9720-A3A3A38CC26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879EF2A-D4A1-47BF-A716-AE09BC9179C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990B6B9-168D-4A4B-B46B-70E640863898}"/>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5" name="Footer Placeholder 4">
            <a:extLst>
              <a:ext uri="{FF2B5EF4-FFF2-40B4-BE49-F238E27FC236}">
                <a16:creationId xmlns:a16="http://schemas.microsoft.com/office/drawing/2014/main" id="{B50CCA58-BB09-4CBC-A269-B313D80FD9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DED8E2-19B1-4D9B-B856-5F6B7619BE53}"/>
              </a:ext>
            </a:extLst>
          </p:cNvPr>
          <p:cNvSpPr>
            <a:spLocks noGrp="1"/>
          </p:cNvSpPr>
          <p:nvPr>
            <p:ph type="sldNum" sz="quarter" idx="12"/>
          </p:nvPr>
        </p:nvSpPr>
        <p:spPr/>
        <p:txBody>
          <a:bodyPr/>
          <a:lstStyle/>
          <a:p>
            <a:fld id="{A50366C5-ABA0-4A95-AC1B-6F85D80C67E2}"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97045" y="5000493"/>
            <a:ext cx="3096984" cy="2392400"/>
          </a:xfrm>
          <a:prstGeom prst="rect">
            <a:avLst/>
          </a:prstGeom>
        </p:spPr>
      </p:pic>
    </p:spTree>
    <p:extLst>
      <p:ext uri="{BB962C8B-B14F-4D97-AF65-F5344CB8AC3E}">
        <p14:creationId xmlns:p14="http://schemas.microsoft.com/office/powerpoint/2010/main" val="413501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5AE6D-3563-444D-8799-08B603039D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EE86208-3974-4BE9-A3A2-5AAAAFB22B5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00B7A5E-22FA-422E-A8E4-456D753ADDB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D44B702-E5F8-4A92-95B5-67C0510C9D5D}"/>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6" name="Footer Placeholder 5">
            <a:extLst>
              <a:ext uri="{FF2B5EF4-FFF2-40B4-BE49-F238E27FC236}">
                <a16:creationId xmlns:a16="http://schemas.microsoft.com/office/drawing/2014/main" id="{201AA5F6-C396-4259-BAA6-D1DB34E7BE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52B18A-60DB-48D9-A8E8-BCD173605E39}"/>
              </a:ext>
            </a:extLst>
          </p:cNvPr>
          <p:cNvSpPr>
            <a:spLocks noGrp="1"/>
          </p:cNvSpPr>
          <p:nvPr>
            <p:ph type="sldNum" sz="quarter" idx="12"/>
          </p:nvPr>
        </p:nvSpPr>
        <p:spPr/>
        <p:txBody>
          <a:bodyPr/>
          <a:lstStyle/>
          <a:p>
            <a:fld id="{A50366C5-ABA0-4A95-AC1B-6F85D80C67E2}" type="slidenum">
              <a:rPr lang="en-US" smtClean="0"/>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97045" y="5000493"/>
            <a:ext cx="3096984" cy="2392400"/>
          </a:xfrm>
          <a:prstGeom prst="rect">
            <a:avLst/>
          </a:prstGeom>
        </p:spPr>
      </p:pic>
    </p:spTree>
    <p:extLst>
      <p:ext uri="{BB962C8B-B14F-4D97-AF65-F5344CB8AC3E}">
        <p14:creationId xmlns:p14="http://schemas.microsoft.com/office/powerpoint/2010/main" val="3161761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09A9EB-BFEB-4262-9804-2A4A9A53C71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FDCB3FF-ABD2-4DCD-BB9D-886D4AB2F80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C87127D-54BD-4F6C-B0C7-21DFCC56D45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49BA613-54F7-4B74-931E-E2175D49CF2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C737CE0-FC51-46FB-B063-1690969C9B8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277831E-094B-412B-9778-CBDDF58CA49C}"/>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8" name="Footer Placeholder 7">
            <a:extLst>
              <a:ext uri="{FF2B5EF4-FFF2-40B4-BE49-F238E27FC236}">
                <a16:creationId xmlns:a16="http://schemas.microsoft.com/office/drawing/2014/main" id="{40E3AF80-D2C5-4EB9-A8E9-5B522331C02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ECCF751-8A6C-4188-9AF7-2BD07152AB2F}"/>
              </a:ext>
            </a:extLst>
          </p:cNvPr>
          <p:cNvSpPr>
            <a:spLocks noGrp="1"/>
          </p:cNvSpPr>
          <p:nvPr>
            <p:ph type="sldNum" sz="quarter" idx="12"/>
          </p:nvPr>
        </p:nvSpPr>
        <p:spPr/>
        <p:txBody>
          <a:bodyPr/>
          <a:lstStyle/>
          <a:p>
            <a:fld id="{A50366C5-ABA0-4A95-AC1B-6F85D80C67E2}" type="slidenum">
              <a:rPr lang="en-US" smtClean="0"/>
              <a:t>‹#›</a:t>
            </a:fld>
            <a:endParaRPr lang="en-US"/>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97045" y="5000493"/>
            <a:ext cx="3096984" cy="2392400"/>
          </a:xfrm>
          <a:prstGeom prst="rect">
            <a:avLst/>
          </a:prstGeom>
        </p:spPr>
      </p:pic>
    </p:spTree>
    <p:extLst>
      <p:ext uri="{BB962C8B-B14F-4D97-AF65-F5344CB8AC3E}">
        <p14:creationId xmlns:p14="http://schemas.microsoft.com/office/powerpoint/2010/main" val="2176921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EA7AC-1452-47BF-97EB-1162130D7B6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823D76D-CE93-4704-A908-438A58162D45}"/>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4" name="Footer Placeholder 3">
            <a:extLst>
              <a:ext uri="{FF2B5EF4-FFF2-40B4-BE49-F238E27FC236}">
                <a16:creationId xmlns:a16="http://schemas.microsoft.com/office/drawing/2014/main" id="{8CCF350C-A509-4B56-96D7-1F99AC3A4CC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6E5EF2E-C27B-4404-A75D-7C0919FB6E88}"/>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1906644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FECEBB3-B44B-47FA-9D5E-8E659BFD8877}"/>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3" name="Footer Placeholder 2">
            <a:extLst>
              <a:ext uri="{FF2B5EF4-FFF2-40B4-BE49-F238E27FC236}">
                <a16:creationId xmlns:a16="http://schemas.microsoft.com/office/drawing/2014/main" id="{D9D3A045-771E-4BA2-B870-BD8C3338BC4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2AAECA5-07C8-4C2D-BC53-A33D5A91D83D}"/>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2968309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B7FCE-585C-4441-831C-FE240AF7B9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57812B6-D47F-4998-919E-00303ECFDC3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7E93FE8-305C-4A8E-A43D-EA67BCC778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EA2E055-2C20-4AA6-A804-39773C4F63AC}"/>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6" name="Footer Placeholder 5">
            <a:extLst>
              <a:ext uri="{FF2B5EF4-FFF2-40B4-BE49-F238E27FC236}">
                <a16:creationId xmlns:a16="http://schemas.microsoft.com/office/drawing/2014/main" id="{099E2E59-5FDF-4D22-AEF7-93F1241F97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B32D9DC-21A1-487C-825B-9007DD008CA7}"/>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3131663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BDCC6-DF3D-4060-8126-68C6AD76EC3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F9F4BEC-1193-439E-BCF2-BD19F19286D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49F34D1-3DD1-43CD-ABA2-134A6DAB36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3ADD157-FB37-4E90-BD7E-BF8902AACF92}"/>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6" name="Footer Placeholder 5">
            <a:extLst>
              <a:ext uri="{FF2B5EF4-FFF2-40B4-BE49-F238E27FC236}">
                <a16:creationId xmlns:a16="http://schemas.microsoft.com/office/drawing/2014/main" id="{64D3A343-C2AC-485A-8969-2E381C7AA9A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1A16895-1E2E-4C1D-96AE-89E18DC1C4C1}"/>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775360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D3DD0CC-3491-4246-A925-7BD01EE839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F8A9F29-0429-41A9-9585-4178DCCFF61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A2AD2C-4A53-491B-90D0-F9EC958CA3A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D4E68E-6A14-488B-B67B-198AA000956A}" type="datetimeFigureOut">
              <a:rPr lang="en-US" smtClean="0"/>
              <a:t>7/1/2024</a:t>
            </a:fld>
            <a:endParaRPr lang="en-US"/>
          </a:p>
        </p:txBody>
      </p:sp>
      <p:sp>
        <p:nvSpPr>
          <p:cNvPr id="5" name="Footer Placeholder 4">
            <a:extLst>
              <a:ext uri="{FF2B5EF4-FFF2-40B4-BE49-F238E27FC236}">
                <a16:creationId xmlns:a16="http://schemas.microsoft.com/office/drawing/2014/main" id="{EA2E0BB2-CE94-44A8-AEFB-E2C9FD8AC9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9936B95-72C6-4025-B41B-194D230E28D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0366C5-ABA0-4A95-AC1B-6F85D80C67E2}" type="slidenum">
              <a:rPr lang="en-US" smtClean="0"/>
              <a:t>‹#›</a:t>
            </a:fld>
            <a:endParaRPr lang="en-US"/>
          </a:p>
        </p:txBody>
      </p:sp>
    </p:spTree>
    <p:extLst>
      <p:ext uri="{BB962C8B-B14F-4D97-AF65-F5344CB8AC3E}">
        <p14:creationId xmlns:p14="http://schemas.microsoft.com/office/powerpoint/2010/main" val="35424588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hyperlink" Target="https://www.aaltci.org/long-term-care-insurance/learning-center/ltcfacts.php" TargetMode="External"/><Relationship Id="rId4" Type="http://schemas.openxmlformats.org/officeDocument/2006/relationships/image" Target="../media/image6.svg"/></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8.svg"/></Relationships>
</file>

<file path=ppt/slides/_rels/slide12.xml.rels><?xml version="1.0" encoding="UTF-8" standalone="yes"?>
<Relationships xmlns="http://schemas.openxmlformats.org/package/2006/relationships"><Relationship Id="rId3" Type="http://schemas.openxmlformats.org/officeDocument/2006/relationships/image" Target="../media/image9.emf"/><Relationship Id="rId7" Type="http://schemas.openxmlformats.org/officeDocument/2006/relationships/hyperlink" Target="https://www.experian.com/content/dam/marketing/na/automotive/quarterly-webinars/credit-trends/2020-q2-safm-final.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www.childcareaware.org/our-issues/research/the-us-and-the-high-price-of-child-care-2019/" TargetMode="External"/><Relationship Id="rId5" Type="http://schemas.openxmlformats.org/officeDocument/2006/relationships/hyperlink" Target="https://www.thebalance.com/average-monthly-mortgage-payment-4154282" TargetMode="External"/><Relationship Id="rId4" Type="http://schemas.openxmlformats.org/officeDocument/2006/relationships/hyperlink" Target="https://www.payingforseniorcare.com/costs#Daily,-Weekly-&amp;-Yearly-Care-Cost-Reference-Table"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15.emf"/><Relationship Id="rId3" Type="http://schemas.openxmlformats.org/officeDocument/2006/relationships/image" Target="../media/image10.emf"/><Relationship Id="rId7" Type="http://schemas.openxmlformats.org/officeDocument/2006/relationships/image" Target="../media/image14.emf"/><Relationship Id="rId12" Type="http://schemas.openxmlformats.org/officeDocument/2006/relationships/comments" Target="../comments/comment1.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13.emf"/><Relationship Id="rId11" Type="http://schemas.openxmlformats.org/officeDocument/2006/relationships/image" Target="../media/image18.emf"/><Relationship Id="rId5" Type="http://schemas.openxmlformats.org/officeDocument/2006/relationships/image" Target="../media/image12.emf"/><Relationship Id="rId10" Type="http://schemas.openxmlformats.org/officeDocument/2006/relationships/image" Target="../media/image17.emf"/><Relationship Id="rId4" Type="http://schemas.openxmlformats.org/officeDocument/2006/relationships/image" Target="../media/image11.emf"/><Relationship Id="rId9" Type="http://schemas.openxmlformats.org/officeDocument/2006/relationships/image" Target="../media/image16.emf"/></Relationships>
</file>

<file path=ppt/slides/_rels/slide16.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15.emf"/><Relationship Id="rId4" Type="http://schemas.openxmlformats.org/officeDocument/2006/relationships/image" Target="../media/image20.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s://www.payingforseniorcare.com/costs#Daily,-Weekly-&amp;-Yearly-Care-Cost-Reference-Table"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acl.gov/ltc/basic-needs/what-is-long-term-care"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naic.org/documents/prod_serv_consumer_ltc_lp.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ssa.gov/oact/population/longevity.html"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www.aaltci.org/long-term-care-insurance/learning-center/ltcfacts-2020.php#2020claims"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6400409"/>
            <a:ext cx="12192000" cy="568411"/>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4" name="Rectangle 3"/>
          <p:cNvSpPr/>
          <p:nvPr/>
        </p:nvSpPr>
        <p:spPr>
          <a:xfrm>
            <a:off x="0" y="6345753"/>
            <a:ext cx="12192000" cy="138137"/>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7" name="TextBox 16"/>
          <p:cNvSpPr txBox="1"/>
          <p:nvPr/>
        </p:nvSpPr>
        <p:spPr>
          <a:xfrm>
            <a:off x="0" y="4728215"/>
            <a:ext cx="12192000" cy="1077218"/>
          </a:xfrm>
          <a:prstGeom prst="rect">
            <a:avLst/>
          </a:prstGeom>
          <a:noFill/>
        </p:spPr>
        <p:txBody>
          <a:bodyPr wrap="square" rtlCol="0">
            <a:spAutoFit/>
          </a:bodyPr>
          <a:lstStyle/>
          <a:p>
            <a:endParaRPr lang="en-US" sz="1000" dirty="0"/>
          </a:p>
          <a:p>
            <a:r>
              <a:rPr lang="en-US" sz="1000" dirty="0"/>
              <a:t>There is no assurance that the techniques and strategies discussed are suitable for all investors or will yield positive outcomes.  The purchase of certain securities may be required to effect some of the strategies.  Investing involves risks including possible loss of principal.</a:t>
            </a:r>
          </a:p>
          <a:p>
            <a:endParaRPr lang="en-US" sz="400" dirty="0"/>
          </a:p>
          <a:p>
            <a:r>
              <a:rPr lang="en-US" sz="1000" dirty="0"/>
              <a:t>21-554 Financial planning offered through Northeast Planning Associates, Inc. (NPA), a registered investment adviser (RIA). Securities and advisory services offered through LPL Financial (LPL), an RIA and broker-dealer (BD), member FINRA/SIPC. Credit union is not an RIA or BD. Insurance products offered through LPL or its licensed affiliates. LPL registered representatives offer products and services using NPA. These products and services offered through NPA, LPL, or its affiliates, which are separate entities from, and not affiliates of the credit union, are:</a:t>
            </a:r>
          </a:p>
        </p:txBody>
      </p:sp>
      <p:graphicFrame>
        <p:nvGraphicFramePr>
          <p:cNvPr id="18" name="Table 17"/>
          <p:cNvGraphicFramePr>
            <a:graphicFrameLocks noGrp="1"/>
          </p:cNvGraphicFramePr>
          <p:nvPr>
            <p:extLst>
              <p:ext uri="{D42A27DB-BD31-4B8C-83A1-F6EECF244321}">
                <p14:modId xmlns:p14="http://schemas.microsoft.com/office/powerpoint/2010/main" val="3471652537"/>
              </p:ext>
            </p:extLst>
          </p:nvPr>
        </p:nvGraphicFramePr>
        <p:xfrm>
          <a:off x="2040659" y="5784425"/>
          <a:ext cx="8128000" cy="487680"/>
        </p:xfrm>
        <a:graphic>
          <a:graphicData uri="http://schemas.openxmlformats.org/drawingml/2006/table">
            <a:tbl>
              <a:tblPr firstRow="1" bandRow="1">
                <a:tableStyleId>{5940675A-B579-460E-94D1-54222C63F5DA}</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0">
                <a:tc>
                  <a:txBody>
                    <a:bodyPr/>
                    <a:lstStyle/>
                    <a:p>
                      <a:pPr algn="ctr"/>
                      <a:r>
                        <a:rPr lang="en-US" sz="1000" b="1" dirty="0"/>
                        <a:t>Not Insured</a:t>
                      </a:r>
                      <a:r>
                        <a:rPr lang="en-US" sz="1000" b="1" baseline="0" dirty="0"/>
                        <a:t> by NCUA or Other Government Agency</a:t>
                      </a:r>
                      <a:endParaRPr lang="en-US" sz="1000" b="1" dirty="0"/>
                    </a:p>
                  </a:txBody>
                  <a:tcPr/>
                </a:tc>
                <a:tc>
                  <a:txBody>
                    <a:bodyPr/>
                    <a:lstStyle/>
                    <a:p>
                      <a:pPr algn="ctr"/>
                      <a:r>
                        <a:rPr lang="en-US" sz="1000" b="1" dirty="0"/>
                        <a:t>Not Credit Union Guaranteed</a:t>
                      </a:r>
                    </a:p>
                  </a:txBody>
                  <a:tcPr/>
                </a:tc>
                <a:extLst>
                  <a:ext uri="{0D108BD9-81ED-4DB2-BD59-A6C34878D82A}">
                    <a16:rowId xmlns:a16="http://schemas.microsoft.com/office/drawing/2014/main" val="10000"/>
                  </a:ext>
                </a:extLst>
              </a:tr>
              <a:tr h="0">
                <a:tc>
                  <a:txBody>
                    <a:bodyPr/>
                    <a:lstStyle/>
                    <a:p>
                      <a:pPr algn="ctr"/>
                      <a:r>
                        <a:rPr lang="en-US" sz="1000" b="1" dirty="0"/>
                        <a:t>Not Credit Union Deposits or Obligations</a:t>
                      </a:r>
                    </a:p>
                  </a:txBody>
                  <a:tcPr/>
                </a:tc>
                <a:tc>
                  <a:txBody>
                    <a:bodyPr/>
                    <a:lstStyle/>
                    <a:p>
                      <a:pPr algn="ctr"/>
                      <a:r>
                        <a:rPr lang="en-US" sz="1000" b="1" dirty="0"/>
                        <a:t>May Lose Value</a:t>
                      </a:r>
                    </a:p>
                  </a:txBody>
                  <a:tcPr/>
                </a:tc>
                <a:extLst>
                  <a:ext uri="{0D108BD9-81ED-4DB2-BD59-A6C34878D82A}">
                    <a16:rowId xmlns:a16="http://schemas.microsoft.com/office/drawing/2014/main" val="10001"/>
                  </a:ext>
                </a:extLst>
              </a:tr>
            </a:tbl>
          </a:graphicData>
        </a:graphic>
      </p:graphicFrame>
      <p:sp>
        <p:nvSpPr>
          <p:cNvPr id="5" name="Rectangle 4">
            <a:extLst>
              <a:ext uri="{FF2B5EF4-FFF2-40B4-BE49-F238E27FC236}">
                <a16:creationId xmlns:a16="http://schemas.microsoft.com/office/drawing/2014/main" id="{A7C2DE6C-47C7-55AC-6F23-B2B29AADF7A8}"/>
              </a:ext>
            </a:extLst>
          </p:cNvPr>
          <p:cNvSpPr/>
          <p:nvPr/>
        </p:nvSpPr>
        <p:spPr>
          <a:xfrm>
            <a:off x="-103909" y="-93518"/>
            <a:ext cx="12417136" cy="2306782"/>
          </a:xfrm>
          <a:prstGeom prst="rect">
            <a:avLst/>
          </a:prstGeom>
          <a:solidFill>
            <a:srgbClr val="0085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C00000"/>
              </a:solidFill>
            </a:endParaRPr>
          </a:p>
        </p:txBody>
      </p:sp>
      <p:sp>
        <p:nvSpPr>
          <p:cNvPr id="7" name="TextBox 6">
            <a:extLst>
              <a:ext uri="{FF2B5EF4-FFF2-40B4-BE49-F238E27FC236}">
                <a16:creationId xmlns:a16="http://schemas.microsoft.com/office/drawing/2014/main" id="{92E0EF9B-BDEE-08E7-4EDC-4AD1C763C3F7}"/>
              </a:ext>
            </a:extLst>
          </p:cNvPr>
          <p:cNvSpPr txBox="1"/>
          <p:nvPr/>
        </p:nvSpPr>
        <p:spPr>
          <a:xfrm>
            <a:off x="393290" y="472569"/>
            <a:ext cx="11100619" cy="1415772"/>
          </a:xfrm>
          <a:prstGeom prst="rect">
            <a:avLst/>
          </a:prstGeom>
          <a:noFill/>
        </p:spPr>
        <p:txBody>
          <a:bodyPr wrap="square" rtlCol="0">
            <a:spAutoFit/>
          </a:bodyPr>
          <a:lstStyle/>
          <a:p>
            <a:pPr algn="ctr"/>
            <a:r>
              <a:rPr lang="en-US" sz="5400" dirty="0">
                <a:solidFill>
                  <a:schemeClr val="bg1"/>
                </a:solidFill>
                <a:latin typeface="Arial" panose="020B0604020202020204" pitchFamily="34" charset="0"/>
                <a:cs typeface="Arial" panose="020B0604020202020204" pitchFamily="34" charset="0"/>
              </a:rPr>
              <a:t>An Introduction to Long-Term Care </a:t>
            </a:r>
            <a:r>
              <a:rPr lang="en-US" sz="3200" dirty="0">
                <a:solidFill>
                  <a:schemeClr val="bg1"/>
                </a:solidFill>
                <a:latin typeface="Arial" panose="020B0604020202020204" pitchFamily="34" charset="0"/>
                <a:cs typeface="Arial" panose="020B0604020202020204" pitchFamily="34" charset="0"/>
              </a:rPr>
              <a:t>Your Resource for Information and Available Options</a:t>
            </a:r>
          </a:p>
        </p:txBody>
      </p:sp>
      <p:pic>
        <p:nvPicPr>
          <p:cNvPr id="10" name="Picture 9">
            <a:extLst>
              <a:ext uri="{FF2B5EF4-FFF2-40B4-BE49-F238E27FC236}">
                <a16:creationId xmlns:a16="http://schemas.microsoft.com/office/drawing/2014/main" id="{0A2C52BF-B0E0-5AE4-C84C-09CFCC3BE323}"/>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5351710" y="2394500"/>
            <a:ext cx="1488580" cy="2084013"/>
          </a:xfrm>
          <a:prstGeom prst="rect">
            <a:avLst/>
          </a:prstGeom>
        </p:spPr>
      </p:pic>
      <p:sp>
        <p:nvSpPr>
          <p:cNvPr id="11" name="TextBox 10">
            <a:extLst>
              <a:ext uri="{FF2B5EF4-FFF2-40B4-BE49-F238E27FC236}">
                <a16:creationId xmlns:a16="http://schemas.microsoft.com/office/drawing/2014/main" id="{891C7A64-A00D-8C75-11C0-3D7CC68C9000}"/>
              </a:ext>
            </a:extLst>
          </p:cNvPr>
          <p:cNvSpPr txBox="1"/>
          <p:nvPr/>
        </p:nvSpPr>
        <p:spPr>
          <a:xfrm>
            <a:off x="1968132" y="4465181"/>
            <a:ext cx="8255736" cy="369332"/>
          </a:xfrm>
          <a:prstGeom prst="rect">
            <a:avLst/>
          </a:prstGeom>
          <a:noFill/>
        </p:spPr>
        <p:txBody>
          <a:bodyPr wrap="square" rtlCol="0">
            <a:spAutoFit/>
          </a:bodyPr>
          <a:lstStyle/>
          <a:p>
            <a:pPr algn="ctr"/>
            <a:r>
              <a:rPr lang="en-US" b="1" cap="small" spc="300" dirty="0">
                <a:solidFill>
                  <a:srgbClr val="004812"/>
                </a:solidFill>
                <a:latin typeface="Palatino Linotype" panose="02040502050505030304" pitchFamily="18" charset="0"/>
              </a:rPr>
              <a:t>Northeast Planning Associates, Inc.</a:t>
            </a:r>
          </a:p>
        </p:txBody>
      </p:sp>
    </p:spTree>
    <p:extLst>
      <p:ext uri="{BB962C8B-B14F-4D97-AF65-F5344CB8AC3E}">
        <p14:creationId xmlns:p14="http://schemas.microsoft.com/office/powerpoint/2010/main" val="28448409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58FD998-0494-4246-D2BE-29E4D1E3F307}"/>
              </a:ext>
            </a:extLst>
          </p:cNvPr>
          <p:cNvSpPr txBox="1"/>
          <p:nvPr/>
        </p:nvSpPr>
        <p:spPr>
          <a:xfrm>
            <a:off x="3676853" y="1951281"/>
            <a:ext cx="8066656" cy="4339650"/>
          </a:xfrm>
          <a:prstGeom prst="rect">
            <a:avLst/>
          </a:prstGeom>
          <a:noFill/>
        </p:spPr>
        <p:txBody>
          <a:bodyPr wrap="square" rtlCol="0">
            <a:spAutoFit/>
          </a:bodyPr>
          <a:lstStyle/>
          <a:p>
            <a:r>
              <a:rPr lang="en-US" sz="9600" b="1" dirty="0">
                <a:solidFill>
                  <a:srgbClr val="00853E"/>
                </a:solidFill>
              </a:rPr>
              <a:t>52.1%</a:t>
            </a:r>
          </a:p>
          <a:p>
            <a:r>
              <a:rPr lang="en-US" sz="4400" dirty="0">
                <a:solidFill>
                  <a:schemeClr val="tx1">
                    <a:lumMod val="65000"/>
                    <a:lumOff val="35000"/>
                  </a:schemeClr>
                </a:solidFill>
              </a:rPr>
              <a:t>Of long-term care </a:t>
            </a:r>
          </a:p>
          <a:p>
            <a:r>
              <a:rPr lang="en-US" sz="4400" dirty="0">
                <a:solidFill>
                  <a:schemeClr val="tx1">
                    <a:lumMod val="65000"/>
                    <a:lumOff val="35000"/>
                  </a:schemeClr>
                </a:solidFill>
              </a:rPr>
              <a:t>insurance claims </a:t>
            </a:r>
          </a:p>
          <a:p>
            <a:r>
              <a:rPr lang="en-US" sz="4400" dirty="0">
                <a:solidFill>
                  <a:schemeClr val="tx1">
                    <a:lumMod val="65000"/>
                    <a:lumOff val="35000"/>
                  </a:schemeClr>
                </a:solidFill>
              </a:rPr>
              <a:t>start in the home.</a:t>
            </a:r>
          </a:p>
          <a:p>
            <a:endParaRPr lang="en-US" sz="4800" b="1" dirty="0">
              <a:solidFill>
                <a:srgbClr val="A31F34"/>
              </a:solidFill>
            </a:endParaRPr>
          </a:p>
        </p:txBody>
      </p:sp>
      <p:pic>
        <p:nvPicPr>
          <p:cNvPr id="3" name="Graphic 2" descr="House">
            <a:extLst>
              <a:ext uri="{FF2B5EF4-FFF2-40B4-BE49-F238E27FC236}">
                <a16:creationId xmlns:a16="http://schemas.microsoft.com/office/drawing/2014/main" id="{180DA5D9-0AA0-5B15-EF36-0CB9D94140F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84365" y="1141385"/>
            <a:ext cx="2383971" cy="2383971"/>
          </a:xfrm>
          <a:prstGeom prst="rect">
            <a:avLst/>
          </a:prstGeom>
        </p:spPr>
      </p:pic>
      <p:sp>
        <p:nvSpPr>
          <p:cNvPr id="7" name="TextBox 6">
            <a:extLst>
              <a:ext uri="{FF2B5EF4-FFF2-40B4-BE49-F238E27FC236}">
                <a16:creationId xmlns:a16="http://schemas.microsoft.com/office/drawing/2014/main" id="{625DAFB4-1D7B-D92B-77DE-8BBBD75A2408}"/>
              </a:ext>
            </a:extLst>
          </p:cNvPr>
          <p:cNvSpPr txBox="1"/>
          <p:nvPr/>
        </p:nvSpPr>
        <p:spPr>
          <a:xfrm>
            <a:off x="667869" y="6290931"/>
            <a:ext cx="7042312" cy="153888"/>
          </a:xfrm>
          <a:prstGeom prst="rect">
            <a:avLst/>
          </a:prstGeom>
          <a:noFill/>
        </p:spPr>
        <p:txBody>
          <a:bodyPr wrap="none" lIns="0" tIns="0" rIns="0" bIns="0" rtlCol="0">
            <a:spAutoFit/>
          </a:bodyPr>
          <a:lstStyle/>
          <a:p>
            <a:pPr marL="109728" indent="-109728"/>
            <a:r>
              <a:rPr lang="en-US" sz="1000" dirty="0">
                <a:hlinkClick r:id="rId5"/>
              </a:rPr>
              <a:t>Most Long-Term Care Insurance Claims Begin At Home</a:t>
            </a:r>
            <a:r>
              <a:rPr lang="en-US" sz="1000" dirty="0"/>
              <a:t>. American Association for Long-Term Care Insurance, April 2018.</a:t>
            </a:r>
            <a:endParaRPr lang="en-US" sz="1000" dirty="0">
              <a:solidFill>
                <a:schemeClr val="accent6"/>
              </a:solidFill>
            </a:endParaRPr>
          </a:p>
        </p:txBody>
      </p:sp>
    </p:spTree>
    <p:extLst>
      <p:ext uri="{BB962C8B-B14F-4D97-AF65-F5344CB8AC3E}">
        <p14:creationId xmlns:p14="http://schemas.microsoft.com/office/powerpoint/2010/main" val="9669588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58FD998-0494-4246-D2BE-29E4D1E3F307}"/>
              </a:ext>
            </a:extLst>
          </p:cNvPr>
          <p:cNvSpPr txBox="1"/>
          <p:nvPr/>
        </p:nvSpPr>
        <p:spPr>
          <a:xfrm>
            <a:off x="3676853" y="1951281"/>
            <a:ext cx="8066656" cy="4339650"/>
          </a:xfrm>
          <a:prstGeom prst="rect">
            <a:avLst/>
          </a:prstGeom>
          <a:noFill/>
        </p:spPr>
        <p:txBody>
          <a:bodyPr wrap="square" rtlCol="0">
            <a:spAutoFit/>
          </a:bodyPr>
          <a:lstStyle/>
          <a:p>
            <a:r>
              <a:rPr lang="en-US" sz="9600" b="1" dirty="0">
                <a:solidFill>
                  <a:srgbClr val="00853E"/>
                </a:solidFill>
              </a:rPr>
              <a:t>$298,000</a:t>
            </a:r>
          </a:p>
          <a:p>
            <a:r>
              <a:rPr lang="en-US" sz="4400" dirty="0">
                <a:solidFill>
                  <a:schemeClr val="tx1">
                    <a:lumMod val="65000"/>
                    <a:lumOff val="35000"/>
                  </a:schemeClr>
                </a:solidFill>
              </a:rPr>
              <a:t>The average lifetime cost of</a:t>
            </a:r>
          </a:p>
          <a:p>
            <a:r>
              <a:rPr lang="en-US" sz="4400" dirty="0">
                <a:solidFill>
                  <a:schemeClr val="tx1">
                    <a:lumMod val="65000"/>
                    <a:lumOff val="35000"/>
                  </a:schemeClr>
                </a:solidFill>
              </a:rPr>
              <a:t>long-term care expenses for </a:t>
            </a:r>
          </a:p>
          <a:p>
            <a:r>
              <a:rPr lang="en-US" sz="4400" dirty="0">
                <a:solidFill>
                  <a:schemeClr val="tx1">
                    <a:lumMod val="65000"/>
                    <a:lumOff val="35000"/>
                  </a:schemeClr>
                </a:solidFill>
              </a:rPr>
              <a:t>people over age 65.</a:t>
            </a:r>
          </a:p>
          <a:p>
            <a:endParaRPr lang="en-US" sz="4800" b="1" dirty="0">
              <a:solidFill>
                <a:srgbClr val="A31F34"/>
              </a:solidFill>
            </a:endParaRPr>
          </a:p>
        </p:txBody>
      </p:sp>
      <p:pic>
        <p:nvPicPr>
          <p:cNvPr id="4" name="Graphic 3" descr="Money">
            <a:extLst>
              <a:ext uri="{FF2B5EF4-FFF2-40B4-BE49-F238E27FC236}">
                <a16:creationId xmlns:a16="http://schemas.microsoft.com/office/drawing/2014/main" id="{AFAECF88-EBB3-49B4-30F8-DC06544B36F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39733" y="1366719"/>
            <a:ext cx="2270420" cy="2270420"/>
          </a:xfrm>
          <a:prstGeom prst="rect">
            <a:avLst/>
          </a:prstGeom>
        </p:spPr>
      </p:pic>
      <p:sp>
        <p:nvSpPr>
          <p:cNvPr id="6" name="TextBox 5">
            <a:extLst>
              <a:ext uri="{FF2B5EF4-FFF2-40B4-BE49-F238E27FC236}">
                <a16:creationId xmlns:a16="http://schemas.microsoft.com/office/drawing/2014/main" id="{D0945A45-C77E-1FA2-3F5B-7CA8187DB84B}"/>
              </a:ext>
            </a:extLst>
          </p:cNvPr>
          <p:cNvSpPr txBox="1"/>
          <p:nvPr/>
        </p:nvSpPr>
        <p:spPr>
          <a:xfrm>
            <a:off x="496387" y="6458369"/>
            <a:ext cx="8019628" cy="307777"/>
          </a:xfrm>
          <a:prstGeom prst="rect">
            <a:avLst/>
          </a:prstGeom>
          <a:noFill/>
        </p:spPr>
        <p:txBody>
          <a:bodyPr wrap="square" lIns="0" tIns="0" rIns="0" bIns="0" rtlCol="0">
            <a:spAutoFit/>
          </a:bodyPr>
          <a:lstStyle/>
          <a:p>
            <a:pPr marL="9525" indent="-9525"/>
            <a:r>
              <a:rPr lang="en-MY" sz="1000" dirty="0"/>
              <a:t>Projections of Risk of Needing Long-Term Services and Supports At Ages 65 and Older. U.S Department of Health and Human Services, February 1, 2021</a:t>
            </a:r>
            <a:endParaRPr lang="en-US" sz="1000" dirty="0">
              <a:highlight>
                <a:srgbClr val="FFFF00"/>
              </a:highlight>
            </a:endParaRPr>
          </a:p>
        </p:txBody>
      </p:sp>
    </p:spTree>
    <p:extLst>
      <p:ext uri="{BB962C8B-B14F-4D97-AF65-F5344CB8AC3E}">
        <p14:creationId xmlns:p14="http://schemas.microsoft.com/office/powerpoint/2010/main" val="12995729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Costs for Care</a:t>
            </a:r>
          </a:p>
        </p:txBody>
      </p:sp>
      <p:pic>
        <p:nvPicPr>
          <p:cNvPr id="30" name="Picture 29">
            <a:extLst>
              <a:ext uri="{FF2B5EF4-FFF2-40B4-BE49-F238E27FC236}">
                <a16:creationId xmlns:a16="http://schemas.microsoft.com/office/drawing/2014/main" id="{9AF1AA66-4BE7-B607-B8AA-5F6396BA665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0999" y="1860480"/>
            <a:ext cx="6516189" cy="4661620"/>
          </a:xfrm>
          <a:prstGeom prst="rect">
            <a:avLst/>
          </a:prstGeom>
        </p:spPr>
      </p:pic>
      <p:sp>
        <p:nvSpPr>
          <p:cNvPr id="31" name="TextBox 30">
            <a:extLst>
              <a:ext uri="{FF2B5EF4-FFF2-40B4-BE49-F238E27FC236}">
                <a16:creationId xmlns:a16="http://schemas.microsoft.com/office/drawing/2014/main" id="{E551F269-AA6B-98A2-D42D-1EBAA4992CFE}"/>
              </a:ext>
            </a:extLst>
          </p:cNvPr>
          <p:cNvSpPr txBox="1"/>
          <p:nvPr/>
        </p:nvSpPr>
        <p:spPr>
          <a:xfrm>
            <a:off x="367937" y="1782128"/>
            <a:ext cx="11218817" cy="1015663"/>
          </a:xfrm>
          <a:prstGeom prst="rect">
            <a:avLst/>
          </a:prstGeom>
          <a:noFill/>
        </p:spPr>
        <p:txBody>
          <a:bodyPr wrap="square" rtlCol="0">
            <a:spAutoFit/>
          </a:bodyPr>
          <a:lstStyle/>
          <a:p>
            <a:r>
              <a:rPr lang="en-US" sz="2000" dirty="0">
                <a:solidFill>
                  <a:schemeClr val="tx1"/>
                </a:solidFill>
              </a:rPr>
              <a:t>Using national averages, one month of care can cost anywhere from $168 for about 2 hours of housekeeping services to over $7,400 per month for around-the-clock care in a nursing facility.</a:t>
            </a:r>
          </a:p>
          <a:p>
            <a:endParaRPr lang="en-US" sz="2000" dirty="0"/>
          </a:p>
        </p:txBody>
      </p:sp>
      <p:sp>
        <p:nvSpPr>
          <p:cNvPr id="32" name="Content Placeholder 1">
            <a:extLst>
              <a:ext uri="{FF2B5EF4-FFF2-40B4-BE49-F238E27FC236}">
                <a16:creationId xmlns:a16="http://schemas.microsoft.com/office/drawing/2014/main" id="{0DB70D2D-BA3A-3AF7-9CD5-A9C98436A883}"/>
              </a:ext>
            </a:extLst>
          </p:cNvPr>
          <p:cNvSpPr txBox="1">
            <a:spLocks/>
          </p:cNvSpPr>
          <p:nvPr/>
        </p:nvSpPr>
        <p:spPr>
          <a:xfrm>
            <a:off x="7485018" y="2643841"/>
            <a:ext cx="4247604" cy="3650358"/>
          </a:xfrm>
          <a:prstGeom prst="rect">
            <a:avLst/>
          </a:prstGeom>
        </p:spPr>
        <p:txBody>
          <a:bodyPr vert="horz" wrap="square" lIns="0" tIns="0" rIns="0" bIns="0" rtlCol="0">
            <a:spAutoFit/>
          </a:bodyPr>
          <a:lstStyle>
            <a:lvl1pPr marL="0" indent="0" algn="l" defTabSz="914400" rtl="0" eaLnBrk="1" latinLnBrk="0" hangingPunct="1">
              <a:lnSpc>
                <a:spcPct val="110000"/>
              </a:lnSpc>
              <a:spcBef>
                <a:spcPts val="900"/>
              </a:spcBef>
              <a:buFont typeface="Arial" panose="020B0604020202020204" pitchFamily="34" charset="0"/>
              <a:buNone/>
              <a:defRPr sz="1800" b="0" kern="1200" baseline="0">
                <a:solidFill>
                  <a:schemeClr val="accent6"/>
                </a:solidFill>
                <a:latin typeface="+mn-lt"/>
                <a:ea typeface="+mn-ea"/>
                <a:cs typeface="+mn-cs"/>
              </a:defRPr>
            </a:lvl1pPr>
            <a:lvl2pPr marL="173038" indent="-173038" algn="l" defTabSz="914400" rtl="0" eaLnBrk="1" latinLnBrk="0" hangingPunct="1">
              <a:lnSpc>
                <a:spcPct val="110000"/>
              </a:lnSpc>
              <a:spcBef>
                <a:spcPts val="600"/>
              </a:spcBef>
              <a:buClr>
                <a:schemeClr val="accent6"/>
              </a:buClr>
              <a:buFont typeface="Arial" panose="020B0604020202020204" pitchFamily="34" charset="0"/>
              <a:buChar char="•"/>
              <a:defRPr sz="1600" b="0" kern="1200">
                <a:solidFill>
                  <a:schemeClr val="accent6"/>
                </a:solidFill>
                <a:latin typeface="+mn-lt"/>
                <a:ea typeface="+mn-ea"/>
                <a:cs typeface="+mn-cs"/>
              </a:defRPr>
            </a:lvl2pPr>
            <a:lvl3pPr marL="342900" indent="-169863" algn="l" defTabSz="914400" rtl="0" eaLnBrk="1" latinLnBrk="0" hangingPunct="1">
              <a:lnSpc>
                <a:spcPct val="110000"/>
              </a:lnSpc>
              <a:spcBef>
                <a:spcPts val="400"/>
              </a:spcBef>
              <a:buClr>
                <a:schemeClr val="accent6"/>
              </a:buClr>
              <a:buSzPct val="100000"/>
              <a:buFont typeface="Arial" panose="020B0604020202020204" pitchFamily="34" charset="0"/>
              <a:buChar char="–"/>
              <a:defRPr sz="1400" b="0" kern="1200">
                <a:solidFill>
                  <a:schemeClr val="accent6"/>
                </a:solidFill>
                <a:latin typeface="+mn-lt"/>
                <a:ea typeface="+mn-ea"/>
                <a:cs typeface="+mn-cs"/>
              </a:defRPr>
            </a:lvl3pPr>
            <a:lvl4pPr marL="515938" indent="-171450" algn="l" defTabSz="914400" rtl="0" eaLnBrk="1" latinLnBrk="0" hangingPunct="1">
              <a:lnSpc>
                <a:spcPct val="110000"/>
              </a:lnSpc>
              <a:spcBef>
                <a:spcPts val="200"/>
              </a:spcBef>
              <a:buClr>
                <a:schemeClr val="accent6"/>
              </a:buClr>
              <a:buSzPct val="100000"/>
              <a:buFont typeface="Roboto" panose="02000000000000000000" pitchFamily="2" charset="0"/>
              <a:buChar char="–"/>
              <a:defRPr sz="1400" b="0" kern="1200">
                <a:solidFill>
                  <a:schemeClr val="accent6"/>
                </a:solidFill>
                <a:latin typeface="+mn-lt"/>
                <a:ea typeface="+mn-ea"/>
                <a:cs typeface="+mn-cs"/>
              </a:defRPr>
            </a:lvl4pPr>
            <a:lvl5pPr marL="684213" indent="-171450" algn="l" defTabSz="914400" rtl="0" eaLnBrk="1" latinLnBrk="0" hangingPunct="1">
              <a:lnSpc>
                <a:spcPct val="110000"/>
              </a:lnSpc>
              <a:spcBef>
                <a:spcPts val="200"/>
              </a:spcBef>
              <a:buClr>
                <a:schemeClr val="accent6"/>
              </a:buClr>
              <a:buSzPct val="100000"/>
              <a:buFont typeface="Roboto" panose="02000000000000000000" pitchFamily="2" charset="0"/>
              <a:buChar char="–"/>
              <a:defRPr sz="1400" b="0" kern="1200">
                <a:solidFill>
                  <a:schemeClr val="accent6"/>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100000"/>
              </a:lnSpc>
              <a:spcBef>
                <a:spcPts val="0"/>
              </a:spcBef>
              <a:spcAft>
                <a:spcPts val="600"/>
              </a:spcAft>
            </a:pPr>
            <a:r>
              <a:rPr lang="en-US" sz="2000" b="1" dirty="0">
                <a:solidFill>
                  <a:schemeClr val="tx1">
                    <a:lumMod val="50000"/>
                    <a:lumOff val="50000"/>
                  </a:schemeClr>
                </a:solidFill>
              </a:rPr>
              <a:t>How do these compare to other household costs?</a:t>
            </a:r>
            <a:endParaRPr lang="en-US" sz="2000" dirty="0">
              <a:solidFill>
                <a:schemeClr val="tx1">
                  <a:lumMod val="50000"/>
                  <a:lumOff val="50000"/>
                </a:schemeClr>
              </a:solidFill>
            </a:endParaRPr>
          </a:p>
          <a:p>
            <a:pPr>
              <a:spcBef>
                <a:spcPts val="0"/>
              </a:spcBef>
            </a:pPr>
            <a:r>
              <a:rPr lang="en-US" b="1" dirty="0">
                <a:solidFill>
                  <a:srgbClr val="97D700"/>
                </a:solidFill>
              </a:rPr>
              <a:t>$1,110</a:t>
            </a:r>
          </a:p>
          <a:p>
            <a:pPr>
              <a:spcBef>
                <a:spcPts val="0"/>
              </a:spcBef>
              <a:spcAft>
                <a:spcPts val="600"/>
              </a:spcAft>
            </a:pPr>
            <a:r>
              <a:rPr lang="en-US" dirty="0">
                <a:solidFill>
                  <a:schemeClr val="tx1"/>
                </a:solidFill>
              </a:rPr>
              <a:t>Median monthly mortgage payment of U.S. homeowners</a:t>
            </a:r>
            <a:r>
              <a:rPr lang="en-US" baseline="30000" dirty="0">
                <a:solidFill>
                  <a:schemeClr val="tx1"/>
                </a:solidFill>
              </a:rPr>
              <a:t>2</a:t>
            </a:r>
          </a:p>
          <a:p>
            <a:pPr>
              <a:spcBef>
                <a:spcPts val="0"/>
              </a:spcBef>
            </a:pPr>
            <a:r>
              <a:rPr lang="en-US" b="1" dirty="0">
                <a:solidFill>
                  <a:srgbClr val="97D700"/>
                </a:solidFill>
              </a:rPr>
              <a:t>$1,808</a:t>
            </a:r>
          </a:p>
          <a:p>
            <a:pPr>
              <a:spcBef>
                <a:spcPts val="0"/>
              </a:spcBef>
              <a:spcAft>
                <a:spcPts val="600"/>
              </a:spcAft>
            </a:pPr>
            <a:r>
              <a:rPr lang="en-US" dirty="0">
                <a:solidFill>
                  <a:schemeClr val="tx1"/>
                </a:solidFill>
              </a:rPr>
              <a:t>Average monthly cost for child care in the U.S.</a:t>
            </a:r>
            <a:r>
              <a:rPr lang="en-US" baseline="30000" dirty="0">
                <a:solidFill>
                  <a:schemeClr val="tx1"/>
                </a:solidFill>
              </a:rPr>
              <a:t>3</a:t>
            </a:r>
          </a:p>
          <a:p>
            <a:pPr>
              <a:spcBef>
                <a:spcPts val="0"/>
              </a:spcBef>
            </a:pPr>
            <a:r>
              <a:rPr lang="en-US" b="1" dirty="0">
                <a:solidFill>
                  <a:srgbClr val="97D700"/>
                </a:solidFill>
              </a:rPr>
              <a:t>$568</a:t>
            </a:r>
          </a:p>
          <a:p>
            <a:pPr>
              <a:spcBef>
                <a:spcPts val="0"/>
              </a:spcBef>
            </a:pPr>
            <a:r>
              <a:rPr lang="en-US" dirty="0">
                <a:solidFill>
                  <a:schemeClr val="tx1"/>
                </a:solidFill>
              </a:rPr>
              <a:t>Average monthly payment for a new vehicle loan in the U.S.</a:t>
            </a:r>
            <a:r>
              <a:rPr lang="en-US" baseline="30000" dirty="0">
                <a:solidFill>
                  <a:schemeClr val="tx1"/>
                </a:solidFill>
              </a:rPr>
              <a:t>4</a:t>
            </a:r>
            <a:endParaRPr lang="en-US" dirty="0">
              <a:solidFill>
                <a:schemeClr val="tx1"/>
              </a:solidFill>
            </a:endParaRPr>
          </a:p>
        </p:txBody>
      </p:sp>
      <p:sp>
        <p:nvSpPr>
          <p:cNvPr id="33" name="TextBox 32">
            <a:extLst>
              <a:ext uri="{FF2B5EF4-FFF2-40B4-BE49-F238E27FC236}">
                <a16:creationId xmlns:a16="http://schemas.microsoft.com/office/drawing/2014/main" id="{093FD220-AE8C-EE8E-3DA9-B1949E6092CE}"/>
              </a:ext>
            </a:extLst>
          </p:cNvPr>
          <p:cNvSpPr txBox="1"/>
          <p:nvPr/>
        </p:nvSpPr>
        <p:spPr>
          <a:xfrm>
            <a:off x="529916" y="6532064"/>
            <a:ext cx="10920984" cy="538609"/>
          </a:xfrm>
          <a:prstGeom prst="rect">
            <a:avLst/>
          </a:prstGeom>
          <a:noFill/>
        </p:spPr>
        <p:txBody>
          <a:bodyPr wrap="square" lIns="0" tIns="0" rIns="0" bIns="0" numCol="2" rtlCol="0">
            <a:spAutoFit/>
          </a:bodyPr>
          <a:lstStyle/>
          <a:p>
            <a:pPr marL="109728" indent="-109728">
              <a:spcBef>
                <a:spcPts val="300"/>
              </a:spcBef>
            </a:pPr>
            <a:r>
              <a:rPr lang="en-US" sz="1000" baseline="30000" dirty="0">
                <a:solidFill>
                  <a:schemeClr val="bg1"/>
                </a:solidFill>
              </a:rPr>
              <a:t>1</a:t>
            </a:r>
            <a:r>
              <a:rPr lang="en-US" sz="1000" dirty="0">
                <a:solidFill>
                  <a:schemeClr val="bg1"/>
                </a:solidFill>
              </a:rPr>
              <a:t>	</a:t>
            </a:r>
            <a:r>
              <a:rPr lang="en-US" sz="1000" dirty="0">
                <a:solidFill>
                  <a:schemeClr val="bg1"/>
                </a:solidFill>
                <a:hlinkClick r:id="rId4">
                  <a:extLst>
                    <a:ext uri="{A12FA001-AC4F-418D-AE19-62706E023703}">
                      <ahyp:hlinkClr xmlns:ahyp="http://schemas.microsoft.com/office/drawing/2018/hyperlinkcolor" val="tx"/>
                    </a:ext>
                  </a:extLst>
                </a:hlinkClick>
              </a:rPr>
              <a:t>Senior Care Costs / Aging Care Calculator</a:t>
            </a:r>
            <a:r>
              <a:rPr lang="en-US" sz="1000" dirty="0">
                <a:solidFill>
                  <a:schemeClr val="bg1"/>
                </a:solidFill>
              </a:rPr>
              <a:t>. PayingForSeniorCare.com, August 22, 2020. </a:t>
            </a:r>
            <a:endParaRPr lang="en-US" sz="1000" dirty="0">
              <a:solidFill>
                <a:schemeClr val="bg1"/>
              </a:solidFill>
              <a:highlight>
                <a:srgbClr val="FFFF00"/>
              </a:highlight>
            </a:endParaRPr>
          </a:p>
          <a:p>
            <a:pPr marL="109728" indent="-109728">
              <a:spcBef>
                <a:spcPts val="300"/>
              </a:spcBef>
            </a:pPr>
            <a:r>
              <a:rPr lang="en-US" sz="1000" baseline="30000" dirty="0">
                <a:solidFill>
                  <a:schemeClr val="bg1"/>
                </a:solidFill>
              </a:rPr>
              <a:t>2</a:t>
            </a:r>
            <a:r>
              <a:rPr lang="en-US" sz="1000" dirty="0">
                <a:solidFill>
                  <a:schemeClr val="bg1"/>
                </a:solidFill>
              </a:rPr>
              <a:t>	</a:t>
            </a:r>
            <a:r>
              <a:rPr lang="en-US" sz="1000" dirty="0">
                <a:solidFill>
                  <a:schemeClr val="bg1"/>
                </a:solidFill>
                <a:hlinkClick r:id="rId5">
                  <a:extLst>
                    <a:ext uri="{A12FA001-AC4F-418D-AE19-62706E023703}">
                      <ahyp:hlinkClr xmlns:ahyp="http://schemas.microsoft.com/office/drawing/2018/hyperlinkcolor" val="tx"/>
                    </a:ext>
                  </a:extLst>
                </a:hlinkClick>
              </a:rPr>
              <a:t>What Is the Average Monthly Mortgage Payment?</a:t>
            </a:r>
            <a:r>
              <a:rPr lang="en-US" sz="1000" dirty="0">
                <a:solidFill>
                  <a:schemeClr val="bg1"/>
                </a:solidFill>
              </a:rPr>
              <a:t> The Balance, July 29, 2020. </a:t>
            </a:r>
          </a:p>
          <a:p>
            <a:pPr marL="109728" indent="-109728">
              <a:spcBef>
                <a:spcPts val="300"/>
              </a:spcBef>
            </a:pPr>
            <a:endParaRPr lang="en-US" sz="1000" dirty="0">
              <a:solidFill>
                <a:schemeClr val="bg1"/>
              </a:solidFill>
            </a:endParaRPr>
          </a:p>
          <a:p>
            <a:pPr marL="109728" indent="-109728">
              <a:spcBef>
                <a:spcPts val="300"/>
              </a:spcBef>
            </a:pPr>
            <a:r>
              <a:rPr lang="en-US" sz="1000" baseline="30000" dirty="0">
                <a:solidFill>
                  <a:schemeClr val="bg1"/>
                </a:solidFill>
              </a:rPr>
              <a:t>3</a:t>
            </a:r>
            <a:r>
              <a:rPr lang="en-US" sz="1000" dirty="0">
                <a:solidFill>
                  <a:schemeClr val="bg1"/>
                </a:solidFill>
              </a:rPr>
              <a:t>	</a:t>
            </a:r>
            <a:r>
              <a:rPr lang="en-US" sz="1000" dirty="0">
                <a:solidFill>
                  <a:schemeClr val="bg1"/>
                </a:solidFill>
                <a:hlinkClick r:id="rId6">
                  <a:extLst>
                    <a:ext uri="{A12FA001-AC4F-418D-AE19-62706E023703}">
                      <ahyp:hlinkClr xmlns:ahyp="http://schemas.microsoft.com/office/drawing/2018/hyperlinkcolor" val="tx"/>
                    </a:ext>
                  </a:extLst>
                </a:hlinkClick>
              </a:rPr>
              <a:t>The US and the High Price of Child Care</a:t>
            </a:r>
            <a:r>
              <a:rPr lang="en-US" sz="1000" dirty="0">
                <a:solidFill>
                  <a:schemeClr val="bg1"/>
                </a:solidFill>
              </a:rPr>
              <a:t>. Child Care Aware</a:t>
            </a:r>
            <a:r>
              <a:rPr lang="en-US" sz="1000" baseline="30000" dirty="0">
                <a:solidFill>
                  <a:schemeClr val="bg1"/>
                </a:solidFill>
              </a:rPr>
              <a:t>®</a:t>
            </a:r>
            <a:r>
              <a:rPr lang="en-US" sz="1000" dirty="0">
                <a:solidFill>
                  <a:schemeClr val="bg1"/>
                </a:solidFill>
              </a:rPr>
              <a:t> of America, 2019. </a:t>
            </a:r>
          </a:p>
          <a:p>
            <a:pPr marL="109728" indent="-109728">
              <a:spcBef>
                <a:spcPts val="300"/>
              </a:spcBef>
            </a:pPr>
            <a:r>
              <a:rPr lang="en-US" sz="1000" baseline="30000" dirty="0">
                <a:solidFill>
                  <a:schemeClr val="bg1"/>
                </a:solidFill>
              </a:rPr>
              <a:t>4</a:t>
            </a:r>
            <a:r>
              <a:rPr lang="en-US" sz="1000" dirty="0">
                <a:solidFill>
                  <a:schemeClr val="bg1"/>
                </a:solidFill>
              </a:rPr>
              <a:t>	</a:t>
            </a:r>
            <a:r>
              <a:rPr lang="en-US" sz="1000" dirty="0">
                <a:solidFill>
                  <a:schemeClr val="bg1"/>
                </a:solidFill>
                <a:hlinkClick r:id="rId7">
                  <a:extLst>
                    <a:ext uri="{A12FA001-AC4F-418D-AE19-62706E023703}">
                      <ahyp:hlinkClr xmlns:ahyp="http://schemas.microsoft.com/office/drawing/2018/hyperlinkcolor" val="tx"/>
                    </a:ext>
                  </a:extLst>
                </a:hlinkClick>
              </a:rPr>
              <a:t>Automotive Industry Insights Finance Market Report, Q2 2020</a:t>
            </a:r>
            <a:r>
              <a:rPr lang="en-US" sz="1000" dirty="0">
                <a:solidFill>
                  <a:schemeClr val="bg1"/>
                </a:solidFill>
              </a:rPr>
              <a:t>. Experian, 2020. </a:t>
            </a:r>
          </a:p>
        </p:txBody>
      </p:sp>
    </p:spTree>
    <p:extLst>
      <p:ext uri="{BB962C8B-B14F-4D97-AF65-F5344CB8AC3E}">
        <p14:creationId xmlns:p14="http://schemas.microsoft.com/office/powerpoint/2010/main" val="37479925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Paying for Care</a:t>
            </a:r>
          </a:p>
        </p:txBody>
      </p:sp>
      <p:sp>
        <p:nvSpPr>
          <p:cNvPr id="4" name="Content Placeholder 2">
            <a:extLst>
              <a:ext uri="{FF2B5EF4-FFF2-40B4-BE49-F238E27FC236}">
                <a16:creationId xmlns:a16="http://schemas.microsoft.com/office/drawing/2014/main" id="{A1AB97C4-D650-405F-8A1E-C9231CCCE650}"/>
              </a:ext>
            </a:extLst>
          </p:cNvPr>
          <p:cNvSpPr txBox="1">
            <a:spLocks/>
          </p:cNvSpPr>
          <p:nvPr/>
        </p:nvSpPr>
        <p:spPr>
          <a:xfrm>
            <a:off x="509450" y="1984781"/>
            <a:ext cx="11103429"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solidFill>
                  <a:schemeClr val="tx1"/>
                </a:solidFill>
              </a:rPr>
              <a:t>As long-term care costs continue to rise, it’s smart to consider the following when determining how to pay for those expenses.</a:t>
            </a:r>
          </a:p>
          <a:p>
            <a:pPr lvl="1">
              <a:lnSpc>
                <a:spcPct val="110000"/>
              </a:lnSpc>
              <a:spcBef>
                <a:spcPts val="600"/>
              </a:spcBef>
            </a:pPr>
            <a:r>
              <a:rPr lang="en-US" sz="2600" b="1" dirty="0">
                <a:solidFill>
                  <a:srgbClr val="00853E"/>
                </a:solidFill>
              </a:rPr>
              <a:t>Medicaid</a:t>
            </a:r>
          </a:p>
          <a:p>
            <a:pPr lvl="1">
              <a:lnSpc>
                <a:spcPct val="110000"/>
              </a:lnSpc>
              <a:spcBef>
                <a:spcPts val="600"/>
              </a:spcBef>
            </a:pPr>
            <a:r>
              <a:rPr lang="en-US" sz="2600" b="1" dirty="0">
                <a:solidFill>
                  <a:srgbClr val="00853E"/>
                </a:solidFill>
              </a:rPr>
              <a:t>Medicare</a:t>
            </a:r>
          </a:p>
          <a:p>
            <a:pPr lvl="1">
              <a:lnSpc>
                <a:spcPct val="110000"/>
              </a:lnSpc>
              <a:spcBef>
                <a:spcPts val="600"/>
              </a:spcBef>
            </a:pPr>
            <a:r>
              <a:rPr lang="en-US" sz="2600" b="1" dirty="0">
                <a:solidFill>
                  <a:srgbClr val="00853E"/>
                </a:solidFill>
              </a:rPr>
              <a:t>Traditional LTC Insurance</a:t>
            </a:r>
          </a:p>
          <a:p>
            <a:pPr lvl="1">
              <a:lnSpc>
                <a:spcPct val="110000"/>
              </a:lnSpc>
              <a:spcBef>
                <a:spcPts val="600"/>
              </a:spcBef>
            </a:pPr>
            <a:r>
              <a:rPr lang="en-US" sz="2600" b="1" dirty="0">
                <a:solidFill>
                  <a:srgbClr val="00853E"/>
                </a:solidFill>
              </a:rPr>
              <a:t>Family</a:t>
            </a:r>
          </a:p>
          <a:p>
            <a:pPr lvl="1">
              <a:lnSpc>
                <a:spcPct val="110000"/>
              </a:lnSpc>
              <a:spcBef>
                <a:spcPts val="600"/>
              </a:spcBef>
            </a:pPr>
            <a:r>
              <a:rPr lang="en-US" sz="2600" b="1" dirty="0">
                <a:solidFill>
                  <a:srgbClr val="00853E"/>
                </a:solidFill>
              </a:rPr>
              <a:t>Self-Fund (Out of Pocket)</a:t>
            </a:r>
          </a:p>
          <a:p>
            <a:pPr lvl="1">
              <a:lnSpc>
                <a:spcPct val="110000"/>
              </a:lnSpc>
              <a:spcBef>
                <a:spcPts val="600"/>
              </a:spcBef>
            </a:pPr>
            <a:r>
              <a:rPr lang="en-US" sz="2600" b="1" dirty="0">
                <a:solidFill>
                  <a:srgbClr val="00853E"/>
                </a:solidFill>
              </a:rPr>
              <a:t>Hybrid Life Insurance with LTC Coverage</a:t>
            </a:r>
            <a:endParaRPr lang="en-US" sz="2600" dirty="0">
              <a:solidFill>
                <a:srgbClr val="00853E"/>
              </a:solidFill>
            </a:endParaRPr>
          </a:p>
          <a:p>
            <a:endParaRPr lang="en-US" dirty="0"/>
          </a:p>
        </p:txBody>
      </p:sp>
    </p:spTree>
    <p:extLst>
      <p:ext uri="{BB962C8B-B14F-4D97-AF65-F5344CB8AC3E}">
        <p14:creationId xmlns:p14="http://schemas.microsoft.com/office/powerpoint/2010/main" val="2055508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55194" y="883156"/>
            <a:ext cx="8057127" cy="332399"/>
          </a:xfrm>
        </p:spPr>
        <p:txBody>
          <a:bodyPr>
            <a:normAutofit fontScale="90000"/>
          </a:bodyPr>
          <a:lstStyle/>
          <a:p>
            <a:r>
              <a:rPr lang="en-US" dirty="0"/>
              <a:t>Hybrid Life + LTC vs. Traditional LTC</a:t>
            </a:r>
          </a:p>
        </p:txBody>
      </p:sp>
      <p:grpSp>
        <p:nvGrpSpPr>
          <p:cNvPr id="6" name="Group 5">
            <a:extLst>
              <a:ext uri="{FF2B5EF4-FFF2-40B4-BE49-F238E27FC236}">
                <a16:creationId xmlns:a16="http://schemas.microsoft.com/office/drawing/2014/main" id="{314273EB-50A4-C7D6-A3FF-2FB263A89C3A}"/>
              </a:ext>
            </a:extLst>
          </p:cNvPr>
          <p:cNvGrpSpPr/>
          <p:nvPr/>
        </p:nvGrpSpPr>
        <p:grpSpPr>
          <a:xfrm>
            <a:off x="2430212" y="2790671"/>
            <a:ext cx="2651325" cy="2765535"/>
            <a:chOff x="2068262" y="1808222"/>
            <a:chExt cx="2651325" cy="2765535"/>
          </a:xfrm>
        </p:grpSpPr>
        <p:sp>
          <p:nvSpPr>
            <p:cNvPr id="13" name="TextBox 12"/>
            <p:cNvSpPr txBox="1"/>
            <p:nvPr/>
          </p:nvSpPr>
          <p:spPr>
            <a:xfrm>
              <a:off x="2070101" y="1842168"/>
              <a:ext cx="1918493" cy="153888"/>
            </a:xfrm>
            <a:prstGeom prst="rect">
              <a:avLst/>
            </a:prstGeom>
            <a:noFill/>
          </p:spPr>
          <p:txBody>
            <a:bodyPr wrap="square" lIns="0" tIns="0" rIns="0" bIns="0" rtlCol="0">
              <a:spAutoFit/>
            </a:bodyPr>
            <a:lstStyle/>
            <a:p>
              <a:r>
                <a:rPr lang="en-US" sz="1000" b="1" dirty="0">
                  <a:solidFill>
                    <a:schemeClr val="accent3"/>
                  </a:solidFill>
                </a:rPr>
                <a:t>Premium frequency</a:t>
              </a:r>
              <a:r>
                <a:rPr lang="en-US" sz="1000" b="1" baseline="30000" dirty="0">
                  <a:solidFill>
                    <a:schemeClr val="accent3"/>
                  </a:solidFill>
                </a:rPr>
                <a:t>2</a:t>
              </a:r>
              <a:endParaRPr lang="en-US" sz="1000" baseline="30000" dirty="0">
                <a:solidFill>
                  <a:schemeClr val="accent3"/>
                </a:solidFill>
              </a:endParaRPr>
            </a:p>
          </p:txBody>
        </p:sp>
        <p:sp>
          <p:nvSpPr>
            <p:cNvPr id="17" name="TextBox 16"/>
            <p:cNvSpPr txBox="1"/>
            <p:nvPr/>
          </p:nvSpPr>
          <p:spPr>
            <a:xfrm>
              <a:off x="2070101" y="2209934"/>
              <a:ext cx="2463130" cy="153888"/>
            </a:xfrm>
            <a:prstGeom prst="rect">
              <a:avLst/>
            </a:prstGeom>
            <a:noFill/>
          </p:spPr>
          <p:txBody>
            <a:bodyPr wrap="square" lIns="0" tIns="0" rIns="0" bIns="0" rtlCol="0">
              <a:spAutoFit/>
            </a:bodyPr>
            <a:lstStyle/>
            <a:p>
              <a:r>
                <a:rPr lang="en-US" sz="1000" b="1" dirty="0">
                  <a:solidFill>
                    <a:schemeClr val="accent3"/>
                  </a:solidFill>
                </a:rPr>
                <a:t>Potential for premium rate increases?</a:t>
              </a:r>
              <a:r>
                <a:rPr lang="en-US" sz="1000" b="1" baseline="30000" dirty="0">
                  <a:solidFill>
                    <a:schemeClr val="accent3"/>
                  </a:solidFill>
                </a:rPr>
                <a:t>3</a:t>
              </a:r>
              <a:endParaRPr lang="en-US" sz="1000" baseline="30000" dirty="0">
                <a:solidFill>
                  <a:schemeClr val="accent3"/>
                </a:solidFill>
              </a:endParaRPr>
            </a:p>
          </p:txBody>
        </p:sp>
        <p:sp>
          <p:nvSpPr>
            <p:cNvPr id="21" name="TextBox 20"/>
            <p:cNvSpPr txBox="1"/>
            <p:nvPr/>
          </p:nvSpPr>
          <p:spPr>
            <a:xfrm>
              <a:off x="2070101" y="2577726"/>
              <a:ext cx="1918493" cy="153888"/>
            </a:xfrm>
            <a:prstGeom prst="rect">
              <a:avLst/>
            </a:prstGeom>
            <a:noFill/>
          </p:spPr>
          <p:txBody>
            <a:bodyPr wrap="square" lIns="0" tIns="0" rIns="0" bIns="0" rtlCol="0">
              <a:spAutoFit/>
            </a:bodyPr>
            <a:lstStyle/>
            <a:p>
              <a:r>
                <a:rPr lang="en-US" sz="1000" b="1" dirty="0">
                  <a:solidFill>
                    <a:schemeClr val="accent3"/>
                  </a:solidFill>
                </a:rPr>
                <a:t>Care benefits</a:t>
              </a:r>
              <a:endParaRPr lang="en-US" sz="1000" dirty="0">
                <a:solidFill>
                  <a:schemeClr val="accent3"/>
                </a:solidFill>
              </a:endParaRPr>
            </a:p>
          </p:txBody>
        </p:sp>
        <p:sp>
          <p:nvSpPr>
            <p:cNvPr id="25" name="TextBox 24"/>
            <p:cNvSpPr txBox="1"/>
            <p:nvPr/>
          </p:nvSpPr>
          <p:spPr>
            <a:xfrm>
              <a:off x="2070101" y="2949492"/>
              <a:ext cx="1918493" cy="153888"/>
            </a:xfrm>
            <a:prstGeom prst="rect">
              <a:avLst/>
            </a:prstGeom>
            <a:noFill/>
          </p:spPr>
          <p:txBody>
            <a:bodyPr wrap="square" lIns="0" tIns="0" rIns="0" bIns="0" rtlCol="0">
              <a:spAutoFit/>
            </a:bodyPr>
            <a:lstStyle/>
            <a:p>
              <a:r>
                <a:rPr lang="en-US" sz="1000" b="1" dirty="0">
                  <a:solidFill>
                    <a:schemeClr val="accent3"/>
                  </a:solidFill>
                </a:rPr>
                <a:t>Benefit guarantee?</a:t>
              </a:r>
              <a:endParaRPr lang="en-US" sz="1000" dirty="0">
                <a:solidFill>
                  <a:schemeClr val="accent3"/>
                </a:solidFill>
              </a:endParaRPr>
            </a:p>
          </p:txBody>
        </p:sp>
        <p:sp>
          <p:nvSpPr>
            <p:cNvPr id="29" name="TextBox 28"/>
            <p:cNvSpPr txBox="1"/>
            <p:nvPr/>
          </p:nvSpPr>
          <p:spPr>
            <a:xfrm>
              <a:off x="2070100" y="3314177"/>
              <a:ext cx="2649486" cy="153888"/>
            </a:xfrm>
            <a:prstGeom prst="rect">
              <a:avLst/>
            </a:prstGeom>
            <a:noFill/>
          </p:spPr>
          <p:txBody>
            <a:bodyPr wrap="square" lIns="0" tIns="0" rIns="0" bIns="0" rtlCol="0">
              <a:spAutoFit/>
            </a:bodyPr>
            <a:lstStyle/>
            <a:p>
              <a:r>
                <a:rPr lang="en-US" sz="1000" b="1" dirty="0">
                  <a:solidFill>
                    <a:schemeClr val="accent3"/>
                  </a:solidFill>
                </a:rPr>
                <a:t>Life insurance death benefit?</a:t>
              </a:r>
              <a:endParaRPr lang="en-US" sz="1000" dirty="0">
                <a:solidFill>
                  <a:schemeClr val="accent3"/>
                </a:solidFill>
              </a:endParaRPr>
            </a:p>
          </p:txBody>
        </p:sp>
        <p:sp>
          <p:nvSpPr>
            <p:cNvPr id="33" name="TextBox 32"/>
            <p:cNvSpPr txBox="1"/>
            <p:nvPr/>
          </p:nvSpPr>
          <p:spPr>
            <a:xfrm>
              <a:off x="2070100" y="4045793"/>
              <a:ext cx="2649487" cy="153888"/>
            </a:xfrm>
            <a:prstGeom prst="rect">
              <a:avLst/>
            </a:prstGeom>
            <a:noFill/>
          </p:spPr>
          <p:txBody>
            <a:bodyPr wrap="square" lIns="0" tIns="0" rIns="0" bIns="0" rtlCol="0">
              <a:spAutoFit/>
            </a:bodyPr>
            <a:lstStyle/>
            <a:p>
              <a:r>
                <a:rPr lang="en-US" sz="1000" b="1" dirty="0">
                  <a:solidFill>
                    <a:schemeClr val="accent3"/>
                  </a:solidFill>
                </a:rPr>
                <a:t>Return of premium clause</a:t>
              </a:r>
              <a:endParaRPr lang="en-US" sz="1000" dirty="0">
                <a:solidFill>
                  <a:schemeClr val="accent3"/>
                </a:solidFill>
              </a:endParaRPr>
            </a:p>
          </p:txBody>
        </p:sp>
        <p:sp>
          <p:nvSpPr>
            <p:cNvPr id="37" name="TextBox 36"/>
            <p:cNvSpPr txBox="1"/>
            <p:nvPr/>
          </p:nvSpPr>
          <p:spPr>
            <a:xfrm>
              <a:off x="2070100" y="4419869"/>
              <a:ext cx="2649486" cy="153888"/>
            </a:xfrm>
            <a:prstGeom prst="rect">
              <a:avLst/>
            </a:prstGeom>
            <a:noFill/>
          </p:spPr>
          <p:txBody>
            <a:bodyPr wrap="square" lIns="0" tIns="0" rIns="0" bIns="0" rtlCol="0">
              <a:spAutoFit/>
            </a:bodyPr>
            <a:lstStyle/>
            <a:p>
              <a:r>
                <a:rPr lang="en-US" sz="1000" b="1" dirty="0">
                  <a:solidFill>
                    <a:schemeClr val="accent3"/>
                  </a:solidFill>
                </a:rPr>
                <a:t>Indemnity or reimbursement?</a:t>
              </a:r>
              <a:endParaRPr lang="en-US" sz="1000" dirty="0">
                <a:solidFill>
                  <a:schemeClr val="accent3"/>
                </a:solidFill>
              </a:endParaRPr>
            </a:p>
          </p:txBody>
        </p:sp>
        <p:sp>
          <p:nvSpPr>
            <p:cNvPr id="51" name="TextBox 50">
              <a:extLst>
                <a:ext uri="{FF2B5EF4-FFF2-40B4-BE49-F238E27FC236}">
                  <a16:creationId xmlns:a16="http://schemas.microsoft.com/office/drawing/2014/main" id="{89E5C87A-CF25-D74F-98BB-9FDBF94B93E7}"/>
                </a:ext>
              </a:extLst>
            </p:cNvPr>
            <p:cNvSpPr txBox="1"/>
            <p:nvPr/>
          </p:nvSpPr>
          <p:spPr>
            <a:xfrm>
              <a:off x="2070100" y="3679074"/>
              <a:ext cx="2359026" cy="153888"/>
            </a:xfrm>
            <a:prstGeom prst="rect">
              <a:avLst/>
            </a:prstGeom>
            <a:noFill/>
          </p:spPr>
          <p:txBody>
            <a:bodyPr wrap="square" lIns="0" tIns="0" rIns="0" bIns="0" rtlCol="0">
              <a:spAutoFit/>
            </a:bodyPr>
            <a:lstStyle/>
            <a:p>
              <a:r>
                <a:rPr lang="en-US" sz="1000" b="1" dirty="0">
                  <a:solidFill>
                    <a:schemeClr val="accent3"/>
                  </a:solidFill>
                </a:rPr>
                <a:t>Cash value?</a:t>
              </a:r>
              <a:endParaRPr lang="en-US" sz="1000" dirty="0">
                <a:solidFill>
                  <a:schemeClr val="accent3"/>
                </a:solidFill>
              </a:endParaRPr>
            </a:p>
          </p:txBody>
        </p:sp>
        <p:grpSp>
          <p:nvGrpSpPr>
            <p:cNvPr id="3" name="Group 2">
              <a:extLst>
                <a:ext uri="{FF2B5EF4-FFF2-40B4-BE49-F238E27FC236}">
                  <a16:creationId xmlns:a16="http://schemas.microsoft.com/office/drawing/2014/main" id="{AAD022F0-5BD3-C5BB-8B5B-650E1B833D0C}"/>
                </a:ext>
              </a:extLst>
            </p:cNvPr>
            <p:cNvGrpSpPr/>
            <p:nvPr/>
          </p:nvGrpSpPr>
          <p:grpSpPr>
            <a:xfrm>
              <a:off x="2068262" y="1808222"/>
              <a:ext cx="2427539" cy="2578659"/>
              <a:chOff x="2068262" y="1808222"/>
              <a:chExt cx="2427539" cy="2578659"/>
            </a:xfrm>
          </p:grpSpPr>
          <p:cxnSp>
            <p:nvCxnSpPr>
              <p:cNvPr id="14" name="Straight Connector 13"/>
              <p:cNvCxnSpPr>
                <a:cxnSpLocks/>
              </p:cNvCxnSpPr>
              <p:nvPr/>
            </p:nvCxnSpPr>
            <p:spPr>
              <a:xfrm>
                <a:off x="2068262" y="1808222"/>
                <a:ext cx="2427539" cy="0"/>
              </a:xfrm>
              <a:prstGeom prst="line">
                <a:avLst/>
              </a:prstGeom>
              <a:ln w="57150">
                <a:solidFill>
                  <a:srgbClr val="00853E"/>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a:cxnSpLocks/>
              </p:cNvCxnSpPr>
              <p:nvPr/>
            </p:nvCxnSpPr>
            <p:spPr>
              <a:xfrm>
                <a:off x="2068262" y="2182116"/>
                <a:ext cx="2427539" cy="0"/>
              </a:xfrm>
              <a:prstGeom prst="line">
                <a:avLst/>
              </a:prstGeom>
              <a:ln w="57150">
                <a:solidFill>
                  <a:srgbClr val="00853E"/>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a:cxnSpLocks/>
              </p:cNvCxnSpPr>
              <p:nvPr/>
            </p:nvCxnSpPr>
            <p:spPr>
              <a:xfrm>
                <a:off x="2068262" y="2549113"/>
                <a:ext cx="2427539" cy="0"/>
              </a:xfrm>
              <a:prstGeom prst="line">
                <a:avLst/>
              </a:prstGeom>
              <a:ln w="57150">
                <a:solidFill>
                  <a:srgbClr val="00853E"/>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a:cxnSpLocks/>
              </p:cNvCxnSpPr>
              <p:nvPr/>
            </p:nvCxnSpPr>
            <p:spPr>
              <a:xfrm>
                <a:off x="2068262" y="2916992"/>
                <a:ext cx="2427539" cy="0"/>
              </a:xfrm>
              <a:prstGeom prst="line">
                <a:avLst/>
              </a:prstGeom>
              <a:ln w="57150">
                <a:solidFill>
                  <a:srgbClr val="00853E"/>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a:cxnSpLocks/>
              </p:cNvCxnSpPr>
              <p:nvPr/>
            </p:nvCxnSpPr>
            <p:spPr>
              <a:xfrm>
                <a:off x="2068262" y="3284181"/>
                <a:ext cx="2427539" cy="0"/>
              </a:xfrm>
              <a:prstGeom prst="line">
                <a:avLst/>
              </a:prstGeom>
              <a:ln w="57150">
                <a:solidFill>
                  <a:srgbClr val="00853E"/>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a:cxnSpLocks/>
              </p:cNvCxnSpPr>
              <p:nvPr/>
            </p:nvCxnSpPr>
            <p:spPr>
              <a:xfrm>
                <a:off x="2068262" y="4015806"/>
                <a:ext cx="2427539" cy="0"/>
              </a:xfrm>
              <a:prstGeom prst="line">
                <a:avLst/>
              </a:prstGeom>
              <a:ln w="57150">
                <a:solidFill>
                  <a:srgbClr val="00853E"/>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a:cxnSpLocks/>
              </p:cNvCxnSpPr>
              <p:nvPr/>
            </p:nvCxnSpPr>
            <p:spPr>
              <a:xfrm>
                <a:off x="2068262" y="4386881"/>
                <a:ext cx="2427539" cy="0"/>
              </a:xfrm>
              <a:prstGeom prst="line">
                <a:avLst/>
              </a:prstGeom>
              <a:ln w="57150">
                <a:solidFill>
                  <a:srgbClr val="00853E"/>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C9B6BF15-4F02-2D46-87C7-6A3473331FFC}"/>
                  </a:ext>
                </a:extLst>
              </p:cNvPr>
              <p:cNvCxnSpPr>
                <a:cxnSpLocks/>
              </p:cNvCxnSpPr>
              <p:nvPr/>
            </p:nvCxnSpPr>
            <p:spPr>
              <a:xfrm>
                <a:off x="2068262" y="3652262"/>
                <a:ext cx="2427539" cy="0"/>
              </a:xfrm>
              <a:prstGeom prst="line">
                <a:avLst/>
              </a:prstGeom>
              <a:ln w="57150">
                <a:solidFill>
                  <a:srgbClr val="00853E"/>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sp>
        <p:nvSpPr>
          <p:cNvPr id="5" name="Rectangle 4">
            <a:extLst>
              <a:ext uri="{FF2B5EF4-FFF2-40B4-BE49-F238E27FC236}">
                <a16:creationId xmlns:a16="http://schemas.microsoft.com/office/drawing/2014/main" id="{127DA977-611E-A44C-8168-E139887D102B}"/>
              </a:ext>
            </a:extLst>
          </p:cNvPr>
          <p:cNvSpPr/>
          <p:nvPr/>
        </p:nvSpPr>
        <p:spPr>
          <a:xfrm>
            <a:off x="149747" y="5683642"/>
            <a:ext cx="12146756" cy="707886"/>
          </a:xfrm>
          <a:prstGeom prst="rect">
            <a:avLst/>
          </a:prstGeom>
        </p:spPr>
        <p:txBody>
          <a:bodyPr wrap="square">
            <a:spAutoFit/>
          </a:bodyPr>
          <a:lstStyle/>
          <a:p>
            <a:pPr marL="109728" indent="-109728"/>
            <a:r>
              <a:rPr lang="en-US" sz="1000" baseline="30000" dirty="0"/>
              <a:t>1</a:t>
            </a:r>
            <a:r>
              <a:rPr lang="en-US" sz="1000" dirty="0"/>
              <a:t>	It is important to compare specific policies and their provisions carefully, including the amounts of coverage provided and any lifetime maximums that may apply to such benefits.</a:t>
            </a:r>
          </a:p>
          <a:p>
            <a:pPr marL="109728" indent="-109728"/>
            <a:r>
              <a:rPr lang="en-US" sz="1000" baseline="30000" dirty="0"/>
              <a:t>2</a:t>
            </a:r>
            <a:r>
              <a:rPr lang="en-US" sz="1000" dirty="0"/>
              <a:t>	There may be some limited premium pay traditional policies available in the marketplace, but other policies may require ongoing premium payments.</a:t>
            </a:r>
          </a:p>
          <a:p>
            <a:pPr marL="109728" indent="-109728"/>
            <a:r>
              <a:rPr lang="en-US" sz="1000" baseline="30000" dirty="0"/>
              <a:t>3</a:t>
            </a:r>
            <a:r>
              <a:rPr lang="en-US" sz="1000" dirty="0"/>
              <a:t>	Assumes that the hybrid insurance contract is filed to not allow premium increases, but that the traditional policy can increase premiums potentially on a class basis.</a:t>
            </a:r>
          </a:p>
          <a:p>
            <a:pPr marL="109728" indent="-109728"/>
            <a:r>
              <a:rPr lang="en-US" sz="1000" baseline="30000" dirty="0"/>
              <a:t>4</a:t>
            </a:r>
            <a:r>
              <a:rPr lang="en-US" sz="1000" dirty="0"/>
              <a:t>	Assumes that the hybrid policy includes a lapse prevention benefit, which prevents the policy from lapsing for nonpayment of premium if the premium specified under the lapse prevention benefit provision is paid.</a:t>
            </a:r>
          </a:p>
        </p:txBody>
      </p:sp>
      <p:grpSp>
        <p:nvGrpSpPr>
          <p:cNvPr id="7" name="Group 6">
            <a:extLst>
              <a:ext uri="{FF2B5EF4-FFF2-40B4-BE49-F238E27FC236}">
                <a16:creationId xmlns:a16="http://schemas.microsoft.com/office/drawing/2014/main" id="{86130433-1FA4-3940-4902-83B575D9FB32}"/>
              </a:ext>
            </a:extLst>
          </p:cNvPr>
          <p:cNvGrpSpPr/>
          <p:nvPr/>
        </p:nvGrpSpPr>
        <p:grpSpPr>
          <a:xfrm>
            <a:off x="5182320" y="2493106"/>
            <a:ext cx="2224865" cy="3063100"/>
            <a:chOff x="4820370" y="1510657"/>
            <a:chExt cx="2224865" cy="3063100"/>
          </a:xfrm>
        </p:grpSpPr>
        <p:sp>
          <p:nvSpPr>
            <p:cNvPr id="12" name="TextBox 11"/>
            <p:cNvSpPr txBox="1"/>
            <p:nvPr/>
          </p:nvSpPr>
          <p:spPr>
            <a:xfrm>
              <a:off x="4830952" y="1842169"/>
              <a:ext cx="2081756" cy="307777"/>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0" tIns="0" rIns="0" bIns="0" rtlCol="0">
              <a:spAutoFit/>
            </a:bodyPr>
            <a:lstStyle/>
            <a:p>
              <a:pPr lvl="0">
                <a:defRPr/>
              </a:pPr>
              <a:r>
                <a:rPr lang="en-US" sz="1000" dirty="0">
                  <a:solidFill>
                    <a:schemeClr val="tx1"/>
                  </a:solidFill>
                </a:rPr>
                <a:t>Fixed amount, paid in one payment or a few installments</a:t>
              </a:r>
            </a:p>
          </p:txBody>
        </p:sp>
        <p:sp>
          <p:nvSpPr>
            <p:cNvPr id="16" name="TextBox 15"/>
            <p:cNvSpPr txBox="1"/>
            <p:nvPr/>
          </p:nvSpPr>
          <p:spPr>
            <a:xfrm>
              <a:off x="4830952" y="2209934"/>
              <a:ext cx="2081756" cy="153888"/>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0" tIns="0" rIns="0" bIns="0" rtlCol="0">
              <a:spAutoFit/>
            </a:bodyPr>
            <a:lstStyle/>
            <a:p>
              <a:pPr lvl="0">
                <a:defRPr/>
              </a:pPr>
              <a:r>
                <a:rPr lang="en-US" sz="1000" dirty="0">
                  <a:solidFill>
                    <a:schemeClr val="tx1"/>
                  </a:solidFill>
                </a:rPr>
                <a:t>No</a:t>
              </a:r>
            </a:p>
          </p:txBody>
        </p:sp>
        <p:sp>
          <p:nvSpPr>
            <p:cNvPr id="20" name="TextBox 19"/>
            <p:cNvSpPr txBox="1"/>
            <p:nvPr/>
          </p:nvSpPr>
          <p:spPr>
            <a:xfrm>
              <a:off x="4830952" y="2577727"/>
              <a:ext cx="2214283" cy="307777"/>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0" tIns="0" rIns="0" bIns="0" rtlCol="0">
              <a:spAutoFit/>
            </a:bodyPr>
            <a:lstStyle/>
            <a:p>
              <a:pPr lvl="0">
                <a:defRPr/>
              </a:pPr>
              <a:r>
                <a:rPr lang="en-US" sz="1000" dirty="0">
                  <a:solidFill>
                    <a:schemeClr val="tx1"/>
                  </a:solidFill>
                </a:rPr>
                <a:t>Monthly amount for long-term care costs within the benefit period selected</a:t>
              </a:r>
            </a:p>
          </p:txBody>
        </p:sp>
        <p:sp>
          <p:nvSpPr>
            <p:cNvPr id="24" name="TextBox 23"/>
            <p:cNvSpPr txBox="1"/>
            <p:nvPr/>
          </p:nvSpPr>
          <p:spPr>
            <a:xfrm>
              <a:off x="4830952" y="2949492"/>
              <a:ext cx="2081756" cy="153888"/>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0" tIns="0" rIns="0" bIns="0" rtlCol="0">
              <a:spAutoFit/>
            </a:bodyPr>
            <a:lstStyle/>
            <a:p>
              <a:pPr lvl="0">
                <a:defRPr/>
              </a:pPr>
              <a:r>
                <a:rPr lang="en-US" sz="1000" dirty="0">
                  <a:solidFill>
                    <a:schemeClr val="tx1"/>
                  </a:solidFill>
                </a:rPr>
                <a:t>Yes, after the premiums are paid</a:t>
              </a:r>
              <a:r>
                <a:rPr lang="en-US" sz="1000" baseline="30000" dirty="0">
                  <a:solidFill>
                    <a:schemeClr val="tx1"/>
                  </a:solidFill>
                </a:rPr>
                <a:t>4</a:t>
              </a:r>
            </a:p>
          </p:txBody>
        </p:sp>
        <p:cxnSp>
          <p:nvCxnSpPr>
            <p:cNvPr id="27" name="Straight Connector 26"/>
            <p:cNvCxnSpPr>
              <a:cxnSpLocks/>
            </p:cNvCxnSpPr>
            <p:nvPr/>
          </p:nvCxnSpPr>
          <p:spPr>
            <a:xfrm flipV="1">
              <a:off x="4822240" y="2916993"/>
              <a:ext cx="2222994" cy="881"/>
            </a:xfrm>
            <a:prstGeom prst="line">
              <a:avLst/>
            </a:prstGeom>
            <a:ln w="12700">
              <a:solidFill>
                <a:srgbClr val="D1D6D6"/>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4830952" y="3314177"/>
              <a:ext cx="2081756" cy="153888"/>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0" tIns="0" rIns="0" bIns="0" rtlCol="0">
              <a:spAutoFit/>
            </a:bodyPr>
            <a:lstStyle/>
            <a:p>
              <a:pPr lvl="0">
                <a:defRPr/>
              </a:pPr>
              <a:r>
                <a:rPr lang="en-US" sz="1000" dirty="0">
                  <a:solidFill>
                    <a:schemeClr val="tx1"/>
                  </a:solidFill>
                </a:rPr>
                <a:t>Yes</a:t>
              </a:r>
            </a:p>
          </p:txBody>
        </p:sp>
        <p:sp>
          <p:nvSpPr>
            <p:cNvPr id="32" name="TextBox 31"/>
            <p:cNvSpPr txBox="1"/>
            <p:nvPr/>
          </p:nvSpPr>
          <p:spPr>
            <a:xfrm>
              <a:off x="4830952" y="4045794"/>
              <a:ext cx="2081756" cy="307777"/>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0" tIns="0" rIns="0" bIns="0" rtlCol="0">
              <a:spAutoFit/>
            </a:bodyPr>
            <a:lstStyle/>
            <a:p>
              <a:r>
                <a:rPr lang="en-US" sz="1000" dirty="0">
                  <a:solidFill>
                    <a:schemeClr val="tx1"/>
                  </a:solidFill>
                </a:rPr>
                <a:t>Some policies may </a:t>
              </a:r>
              <a:br>
                <a:rPr lang="en-US" sz="1000" dirty="0">
                  <a:solidFill>
                    <a:schemeClr val="tx1"/>
                  </a:solidFill>
                </a:rPr>
              </a:br>
              <a:r>
                <a:rPr lang="en-US" sz="1000" dirty="0">
                  <a:solidFill>
                    <a:schemeClr val="tx1"/>
                  </a:solidFill>
                </a:rPr>
                <a:t>include this clause</a:t>
              </a:r>
            </a:p>
          </p:txBody>
        </p:sp>
        <p:sp>
          <p:nvSpPr>
            <p:cNvPr id="36" name="TextBox 35"/>
            <p:cNvSpPr txBox="1"/>
            <p:nvPr/>
          </p:nvSpPr>
          <p:spPr>
            <a:xfrm>
              <a:off x="4829078" y="4419869"/>
              <a:ext cx="2083630" cy="153888"/>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0" tIns="0" rIns="0" bIns="0" rtlCol="0">
              <a:spAutoFit/>
            </a:bodyPr>
            <a:lstStyle/>
            <a:p>
              <a:r>
                <a:rPr lang="en-US" sz="1000" dirty="0">
                  <a:solidFill>
                    <a:schemeClr val="tx1"/>
                  </a:solidFill>
                </a:rPr>
                <a:t>Either</a:t>
              </a:r>
            </a:p>
          </p:txBody>
        </p:sp>
        <p:sp>
          <p:nvSpPr>
            <p:cNvPr id="54" name="TextBox 53"/>
            <p:cNvSpPr txBox="1"/>
            <p:nvPr/>
          </p:nvSpPr>
          <p:spPr>
            <a:xfrm>
              <a:off x="4820370" y="1510657"/>
              <a:ext cx="1918493" cy="246221"/>
            </a:xfrm>
            <a:prstGeom prst="rect">
              <a:avLst/>
            </a:prstGeom>
            <a:noFill/>
          </p:spPr>
          <p:txBody>
            <a:bodyPr wrap="square" lIns="0" tIns="0" rIns="0" bIns="0" rtlCol="0">
              <a:spAutoFit/>
            </a:bodyPr>
            <a:lstStyle/>
            <a:p>
              <a:r>
                <a:rPr lang="en-US" sz="1600" b="1" dirty="0">
                  <a:solidFill>
                    <a:srgbClr val="00853E"/>
                  </a:solidFill>
                </a:rPr>
                <a:t>Hybrid</a:t>
              </a:r>
              <a:endParaRPr lang="en-US" sz="1600" dirty="0">
                <a:solidFill>
                  <a:srgbClr val="00853E"/>
                </a:solidFill>
              </a:endParaRPr>
            </a:p>
          </p:txBody>
        </p:sp>
        <p:sp>
          <p:nvSpPr>
            <p:cNvPr id="50" name="TextBox 49">
              <a:extLst>
                <a:ext uri="{FF2B5EF4-FFF2-40B4-BE49-F238E27FC236}">
                  <a16:creationId xmlns:a16="http://schemas.microsoft.com/office/drawing/2014/main" id="{391CB178-AC1B-A447-AF91-499A17280561}"/>
                </a:ext>
              </a:extLst>
            </p:cNvPr>
            <p:cNvSpPr txBox="1"/>
            <p:nvPr/>
          </p:nvSpPr>
          <p:spPr>
            <a:xfrm>
              <a:off x="4830952" y="3679074"/>
              <a:ext cx="2081756" cy="153888"/>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0" tIns="0" rIns="0" bIns="0" rtlCol="0">
              <a:spAutoFit/>
            </a:bodyPr>
            <a:lstStyle/>
            <a:p>
              <a:r>
                <a:rPr lang="en-US" sz="1000" dirty="0">
                  <a:solidFill>
                    <a:schemeClr val="tx1"/>
                  </a:solidFill>
                </a:rPr>
                <a:t>Yes</a:t>
              </a:r>
            </a:p>
          </p:txBody>
        </p:sp>
        <p:cxnSp>
          <p:nvCxnSpPr>
            <p:cNvPr id="74" name="Straight Connector 73">
              <a:extLst>
                <a:ext uri="{FF2B5EF4-FFF2-40B4-BE49-F238E27FC236}">
                  <a16:creationId xmlns:a16="http://schemas.microsoft.com/office/drawing/2014/main" id="{1FD34337-E062-41BB-A58F-E965230F278D}"/>
                </a:ext>
              </a:extLst>
            </p:cNvPr>
            <p:cNvCxnSpPr>
              <a:cxnSpLocks/>
            </p:cNvCxnSpPr>
            <p:nvPr/>
          </p:nvCxnSpPr>
          <p:spPr>
            <a:xfrm flipV="1">
              <a:off x="4822240" y="1808223"/>
              <a:ext cx="2222994" cy="881"/>
            </a:xfrm>
            <a:prstGeom prst="line">
              <a:avLst/>
            </a:prstGeom>
            <a:ln w="12700">
              <a:solidFill>
                <a:srgbClr val="D1D6D6"/>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7534B202-6B35-4E10-A5FB-3DCAC5C81F7A}"/>
                </a:ext>
              </a:extLst>
            </p:cNvPr>
            <p:cNvCxnSpPr>
              <a:cxnSpLocks/>
            </p:cNvCxnSpPr>
            <p:nvPr/>
          </p:nvCxnSpPr>
          <p:spPr>
            <a:xfrm flipV="1">
              <a:off x="4822240" y="2182117"/>
              <a:ext cx="2222994" cy="881"/>
            </a:xfrm>
            <a:prstGeom prst="line">
              <a:avLst/>
            </a:prstGeom>
            <a:ln w="12700">
              <a:solidFill>
                <a:srgbClr val="D1D6D6"/>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8CCB569F-0199-4FC3-907E-831F4E896410}"/>
                </a:ext>
              </a:extLst>
            </p:cNvPr>
            <p:cNvCxnSpPr>
              <a:cxnSpLocks/>
            </p:cNvCxnSpPr>
            <p:nvPr/>
          </p:nvCxnSpPr>
          <p:spPr>
            <a:xfrm flipV="1">
              <a:off x="4822240" y="2549114"/>
              <a:ext cx="2222994" cy="881"/>
            </a:xfrm>
            <a:prstGeom prst="line">
              <a:avLst/>
            </a:prstGeom>
            <a:ln w="12700">
              <a:solidFill>
                <a:srgbClr val="D1D6D6"/>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1A65E7DC-3F68-41E3-880B-B212E0A0D37C}"/>
                </a:ext>
              </a:extLst>
            </p:cNvPr>
            <p:cNvCxnSpPr>
              <a:cxnSpLocks/>
            </p:cNvCxnSpPr>
            <p:nvPr/>
          </p:nvCxnSpPr>
          <p:spPr>
            <a:xfrm flipV="1">
              <a:off x="4822240" y="3284182"/>
              <a:ext cx="2222994" cy="881"/>
            </a:xfrm>
            <a:prstGeom prst="line">
              <a:avLst/>
            </a:prstGeom>
            <a:ln w="12700">
              <a:solidFill>
                <a:srgbClr val="D1D6D6"/>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C63C14C0-A504-4527-A839-ACC95E04BA8C}"/>
                </a:ext>
              </a:extLst>
            </p:cNvPr>
            <p:cNvCxnSpPr>
              <a:cxnSpLocks/>
            </p:cNvCxnSpPr>
            <p:nvPr/>
          </p:nvCxnSpPr>
          <p:spPr>
            <a:xfrm flipV="1">
              <a:off x="4822240" y="3652263"/>
              <a:ext cx="2222994" cy="881"/>
            </a:xfrm>
            <a:prstGeom prst="line">
              <a:avLst/>
            </a:prstGeom>
            <a:ln w="12700">
              <a:solidFill>
                <a:srgbClr val="D1D6D6"/>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C41688DA-74DF-4B81-B868-63034148B817}"/>
                </a:ext>
              </a:extLst>
            </p:cNvPr>
            <p:cNvCxnSpPr>
              <a:cxnSpLocks/>
            </p:cNvCxnSpPr>
            <p:nvPr/>
          </p:nvCxnSpPr>
          <p:spPr>
            <a:xfrm flipV="1">
              <a:off x="4822240" y="4015807"/>
              <a:ext cx="2222994" cy="881"/>
            </a:xfrm>
            <a:prstGeom prst="line">
              <a:avLst/>
            </a:prstGeom>
            <a:ln w="12700">
              <a:solidFill>
                <a:srgbClr val="D1D6D6"/>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6483636C-26FA-40F4-AD11-A1AC0EB6A314}"/>
                </a:ext>
              </a:extLst>
            </p:cNvPr>
            <p:cNvCxnSpPr>
              <a:cxnSpLocks/>
            </p:cNvCxnSpPr>
            <p:nvPr/>
          </p:nvCxnSpPr>
          <p:spPr>
            <a:xfrm flipV="1">
              <a:off x="4822240" y="4386882"/>
              <a:ext cx="2222994" cy="881"/>
            </a:xfrm>
            <a:prstGeom prst="line">
              <a:avLst/>
            </a:prstGeom>
            <a:ln w="12700">
              <a:solidFill>
                <a:srgbClr val="D1D6D6"/>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8" name="Group 7">
            <a:extLst>
              <a:ext uri="{FF2B5EF4-FFF2-40B4-BE49-F238E27FC236}">
                <a16:creationId xmlns:a16="http://schemas.microsoft.com/office/drawing/2014/main" id="{8DB78700-BE95-1914-82F0-4DA7CA120D64}"/>
              </a:ext>
            </a:extLst>
          </p:cNvPr>
          <p:cNvGrpSpPr/>
          <p:nvPr/>
        </p:nvGrpSpPr>
        <p:grpSpPr>
          <a:xfrm>
            <a:off x="7561798" y="2493106"/>
            <a:ext cx="2224864" cy="3063100"/>
            <a:chOff x="7199848" y="1510657"/>
            <a:chExt cx="2224864" cy="3063100"/>
          </a:xfrm>
        </p:grpSpPr>
        <p:sp>
          <p:nvSpPr>
            <p:cNvPr id="55" name="TextBox 54"/>
            <p:cNvSpPr txBox="1"/>
            <p:nvPr/>
          </p:nvSpPr>
          <p:spPr>
            <a:xfrm>
              <a:off x="7210430" y="1842168"/>
              <a:ext cx="2081756" cy="153888"/>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0" tIns="0" rIns="0" bIns="0" rtlCol="0">
              <a:spAutoFit/>
            </a:bodyPr>
            <a:lstStyle/>
            <a:p>
              <a:pPr lvl="0">
                <a:defRPr/>
              </a:pPr>
              <a:r>
                <a:rPr lang="en-US" sz="1000" dirty="0">
                  <a:solidFill>
                    <a:schemeClr val="tx1"/>
                  </a:solidFill>
                </a:rPr>
                <a:t>Premiums are paid for 10+ years</a:t>
              </a:r>
            </a:p>
          </p:txBody>
        </p:sp>
        <p:sp>
          <p:nvSpPr>
            <p:cNvPr id="57" name="TextBox 56"/>
            <p:cNvSpPr txBox="1"/>
            <p:nvPr/>
          </p:nvSpPr>
          <p:spPr>
            <a:xfrm>
              <a:off x="7210430" y="2209934"/>
              <a:ext cx="2081756" cy="153888"/>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0" tIns="0" rIns="0" bIns="0" rtlCol="0">
              <a:spAutoFit/>
            </a:bodyPr>
            <a:lstStyle/>
            <a:p>
              <a:pPr lvl="0">
                <a:defRPr/>
              </a:pPr>
              <a:r>
                <a:rPr lang="en-US" sz="1000" dirty="0">
                  <a:solidFill>
                    <a:schemeClr val="tx1"/>
                  </a:solidFill>
                </a:rPr>
                <a:t>Yes</a:t>
              </a:r>
            </a:p>
          </p:txBody>
        </p:sp>
        <p:sp>
          <p:nvSpPr>
            <p:cNvPr id="59" name="TextBox 58"/>
            <p:cNvSpPr txBox="1"/>
            <p:nvPr/>
          </p:nvSpPr>
          <p:spPr>
            <a:xfrm>
              <a:off x="7210430" y="2577727"/>
              <a:ext cx="2081756" cy="307777"/>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0" tIns="0" rIns="0" bIns="0" rtlCol="0">
              <a:spAutoFit/>
            </a:bodyPr>
            <a:lstStyle/>
            <a:p>
              <a:pPr lvl="0">
                <a:defRPr/>
              </a:pPr>
              <a:r>
                <a:rPr lang="en-US" sz="1000" dirty="0">
                  <a:solidFill>
                    <a:schemeClr val="tx1"/>
                  </a:solidFill>
                </a:rPr>
                <a:t>Monthly amount for </a:t>
              </a:r>
              <a:br>
                <a:rPr lang="en-US" sz="1000" dirty="0">
                  <a:solidFill>
                    <a:schemeClr val="tx1"/>
                  </a:solidFill>
                </a:rPr>
              </a:br>
              <a:r>
                <a:rPr lang="en-US" sz="1000" dirty="0">
                  <a:solidFill>
                    <a:schemeClr val="tx1"/>
                  </a:solidFill>
                </a:rPr>
                <a:t>long-term care costs</a:t>
              </a:r>
            </a:p>
          </p:txBody>
        </p:sp>
        <p:sp>
          <p:nvSpPr>
            <p:cNvPr id="61" name="TextBox 60"/>
            <p:cNvSpPr txBox="1"/>
            <p:nvPr/>
          </p:nvSpPr>
          <p:spPr>
            <a:xfrm>
              <a:off x="7210430" y="2949493"/>
              <a:ext cx="1697350" cy="307777"/>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0" tIns="0" rIns="0" bIns="0" rtlCol="0">
              <a:spAutoFit/>
            </a:bodyPr>
            <a:lstStyle/>
            <a:p>
              <a:pPr lvl="0">
                <a:defRPr/>
              </a:pPr>
              <a:r>
                <a:rPr lang="en-US" sz="1000" dirty="0">
                  <a:solidFill>
                    <a:schemeClr val="tx1"/>
                  </a:solidFill>
                </a:rPr>
                <a:t>Yes, as long as the premiums are paid</a:t>
              </a:r>
            </a:p>
          </p:txBody>
        </p:sp>
        <p:sp>
          <p:nvSpPr>
            <p:cNvPr id="63" name="TextBox 62"/>
            <p:cNvSpPr txBox="1"/>
            <p:nvPr/>
          </p:nvSpPr>
          <p:spPr>
            <a:xfrm>
              <a:off x="7210430" y="3314177"/>
              <a:ext cx="2081756" cy="153888"/>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0" tIns="0" rIns="0" bIns="0" rtlCol="0">
              <a:spAutoFit/>
            </a:bodyPr>
            <a:lstStyle/>
            <a:p>
              <a:pPr lvl="0">
                <a:defRPr/>
              </a:pPr>
              <a:r>
                <a:rPr lang="en-US" sz="1000" dirty="0">
                  <a:solidFill>
                    <a:schemeClr val="tx1"/>
                  </a:solidFill>
                </a:rPr>
                <a:t>No</a:t>
              </a:r>
            </a:p>
          </p:txBody>
        </p:sp>
        <p:sp>
          <p:nvSpPr>
            <p:cNvPr id="65" name="TextBox 64"/>
            <p:cNvSpPr txBox="1"/>
            <p:nvPr/>
          </p:nvSpPr>
          <p:spPr>
            <a:xfrm>
              <a:off x="7210430" y="4045794"/>
              <a:ext cx="2081756" cy="307777"/>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0" tIns="0" rIns="0" bIns="0" rtlCol="0">
              <a:spAutoFit/>
            </a:bodyPr>
            <a:lstStyle/>
            <a:p>
              <a:r>
                <a:rPr lang="en-US" sz="1000" dirty="0">
                  <a:solidFill>
                    <a:schemeClr val="tx1"/>
                  </a:solidFill>
                </a:rPr>
                <a:t>Some policies may </a:t>
              </a:r>
              <a:br>
                <a:rPr lang="en-US" sz="1000" dirty="0">
                  <a:solidFill>
                    <a:schemeClr val="tx1"/>
                  </a:solidFill>
                </a:rPr>
              </a:br>
              <a:r>
                <a:rPr lang="en-US" sz="1000" dirty="0">
                  <a:solidFill>
                    <a:schemeClr val="tx1"/>
                  </a:solidFill>
                </a:rPr>
                <a:t>include this clause</a:t>
              </a:r>
            </a:p>
          </p:txBody>
        </p:sp>
        <p:sp>
          <p:nvSpPr>
            <p:cNvPr id="68" name="TextBox 67"/>
            <p:cNvSpPr txBox="1"/>
            <p:nvPr/>
          </p:nvSpPr>
          <p:spPr>
            <a:xfrm>
              <a:off x="7208556" y="4419869"/>
              <a:ext cx="2083630" cy="153888"/>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0" tIns="0" rIns="0" bIns="0" rtlCol="0">
              <a:spAutoFit/>
            </a:bodyPr>
            <a:lstStyle/>
            <a:p>
              <a:r>
                <a:rPr lang="en-US" sz="1000" dirty="0">
                  <a:solidFill>
                    <a:schemeClr val="tx1"/>
                  </a:solidFill>
                </a:rPr>
                <a:t>Reimbursement</a:t>
              </a:r>
            </a:p>
          </p:txBody>
        </p:sp>
        <p:sp>
          <p:nvSpPr>
            <p:cNvPr id="70" name="TextBox 69"/>
            <p:cNvSpPr txBox="1"/>
            <p:nvPr/>
          </p:nvSpPr>
          <p:spPr>
            <a:xfrm>
              <a:off x="7199848" y="1510657"/>
              <a:ext cx="1918493" cy="246221"/>
            </a:xfrm>
            <a:prstGeom prst="rect">
              <a:avLst/>
            </a:prstGeom>
            <a:noFill/>
          </p:spPr>
          <p:txBody>
            <a:bodyPr wrap="square" lIns="0" tIns="0" rIns="0" bIns="0" rtlCol="0">
              <a:spAutoFit/>
            </a:bodyPr>
            <a:lstStyle/>
            <a:p>
              <a:r>
                <a:rPr lang="en-US" sz="1600" b="1" dirty="0">
                  <a:solidFill>
                    <a:schemeClr val="tx1">
                      <a:lumMod val="65000"/>
                      <a:lumOff val="35000"/>
                    </a:schemeClr>
                  </a:solidFill>
                </a:rPr>
                <a:t>Traditional</a:t>
              </a:r>
              <a:endParaRPr lang="en-US" sz="1600" dirty="0">
                <a:solidFill>
                  <a:schemeClr val="tx1">
                    <a:lumMod val="65000"/>
                    <a:lumOff val="35000"/>
                  </a:schemeClr>
                </a:solidFill>
              </a:endParaRPr>
            </a:p>
          </p:txBody>
        </p:sp>
        <p:sp>
          <p:nvSpPr>
            <p:cNvPr id="71" name="TextBox 70">
              <a:extLst>
                <a:ext uri="{FF2B5EF4-FFF2-40B4-BE49-F238E27FC236}">
                  <a16:creationId xmlns:a16="http://schemas.microsoft.com/office/drawing/2014/main" id="{430871EB-2993-C14C-AB90-F44A963D6D6A}"/>
                </a:ext>
              </a:extLst>
            </p:cNvPr>
            <p:cNvSpPr txBox="1"/>
            <p:nvPr/>
          </p:nvSpPr>
          <p:spPr>
            <a:xfrm>
              <a:off x="7210430" y="3679074"/>
              <a:ext cx="2081756" cy="153888"/>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0" tIns="0" rIns="0" bIns="0" rtlCol="0">
              <a:spAutoFit/>
            </a:bodyPr>
            <a:lstStyle/>
            <a:p>
              <a:r>
                <a:rPr lang="en-US" sz="1000" dirty="0">
                  <a:solidFill>
                    <a:schemeClr val="tx1"/>
                  </a:solidFill>
                </a:rPr>
                <a:t>No</a:t>
              </a:r>
            </a:p>
          </p:txBody>
        </p:sp>
        <p:cxnSp>
          <p:nvCxnSpPr>
            <p:cNvPr id="81" name="Straight Connector 80">
              <a:extLst>
                <a:ext uri="{FF2B5EF4-FFF2-40B4-BE49-F238E27FC236}">
                  <a16:creationId xmlns:a16="http://schemas.microsoft.com/office/drawing/2014/main" id="{AA426BA9-01AA-4D9C-80BB-7B5B7C48AC18}"/>
                </a:ext>
              </a:extLst>
            </p:cNvPr>
            <p:cNvCxnSpPr>
              <a:cxnSpLocks/>
            </p:cNvCxnSpPr>
            <p:nvPr/>
          </p:nvCxnSpPr>
          <p:spPr>
            <a:xfrm flipV="1">
              <a:off x="7201718" y="1808223"/>
              <a:ext cx="2222994" cy="881"/>
            </a:xfrm>
            <a:prstGeom prst="line">
              <a:avLst/>
            </a:prstGeom>
            <a:ln w="12700">
              <a:solidFill>
                <a:srgbClr val="D1D6D6"/>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4487C3D1-3613-476E-B441-471637AA681E}"/>
                </a:ext>
              </a:extLst>
            </p:cNvPr>
            <p:cNvCxnSpPr>
              <a:cxnSpLocks/>
            </p:cNvCxnSpPr>
            <p:nvPr/>
          </p:nvCxnSpPr>
          <p:spPr>
            <a:xfrm flipV="1">
              <a:off x="7201718" y="2182117"/>
              <a:ext cx="2222994" cy="881"/>
            </a:xfrm>
            <a:prstGeom prst="line">
              <a:avLst/>
            </a:prstGeom>
            <a:ln w="12700">
              <a:solidFill>
                <a:srgbClr val="D1D6D6"/>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079B2849-7EC4-4734-AA16-CE16CCB87CF4}"/>
                </a:ext>
              </a:extLst>
            </p:cNvPr>
            <p:cNvCxnSpPr>
              <a:cxnSpLocks/>
            </p:cNvCxnSpPr>
            <p:nvPr/>
          </p:nvCxnSpPr>
          <p:spPr>
            <a:xfrm flipV="1">
              <a:off x="7201718" y="2549114"/>
              <a:ext cx="2222994" cy="881"/>
            </a:xfrm>
            <a:prstGeom prst="line">
              <a:avLst/>
            </a:prstGeom>
            <a:ln w="12700">
              <a:solidFill>
                <a:srgbClr val="D1D6D6"/>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5EF99B00-F305-4430-AD19-F8C8152CC242}"/>
                </a:ext>
              </a:extLst>
            </p:cNvPr>
            <p:cNvCxnSpPr>
              <a:cxnSpLocks/>
            </p:cNvCxnSpPr>
            <p:nvPr/>
          </p:nvCxnSpPr>
          <p:spPr>
            <a:xfrm flipV="1">
              <a:off x="7201718" y="2916993"/>
              <a:ext cx="2222994" cy="881"/>
            </a:xfrm>
            <a:prstGeom prst="line">
              <a:avLst/>
            </a:prstGeom>
            <a:ln w="12700">
              <a:solidFill>
                <a:srgbClr val="D1D6D6"/>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CFA53B1B-A6DC-4DE8-B437-FF81029B8C55}"/>
                </a:ext>
              </a:extLst>
            </p:cNvPr>
            <p:cNvCxnSpPr>
              <a:cxnSpLocks/>
            </p:cNvCxnSpPr>
            <p:nvPr/>
          </p:nvCxnSpPr>
          <p:spPr>
            <a:xfrm flipV="1">
              <a:off x="7201718" y="3284182"/>
              <a:ext cx="2222994" cy="881"/>
            </a:xfrm>
            <a:prstGeom prst="line">
              <a:avLst/>
            </a:prstGeom>
            <a:ln w="12700">
              <a:solidFill>
                <a:srgbClr val="D1D6D6"/>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5F0962F2-DACC-46EA-892E-A03E877281C7}"/>
                </a:ext>
              </a:extLst>
            </p:cNvPr>
            <p:cNvCxnSpPr>
              <a:cxnSpLocks/>
            </p:cNvCxnSpPr>
            <p:nvPr/>
          </p:nvCxnSpPr>
          <p:spPr>
            <a:xfrm flipV="1">
              <a:off x="7201718" y="3652263"/>
              <a:ext cx="2222994" cy="881"/>
            </a:xfrm>
            <a:prstGeom prst="line">
              <a:avLst/>
            </a:prstGeom>
            <a:ln w="12700">
              <a:solidFill>
                <a:srgbClr val="D1D6D6"/>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B6FE56FB-6B81-4CFC-A426-96D28DA3FD83}"/>
                </a:ext>
              </a:extLst>
            </p:cNvPr>
            <p:cNvCxnSpPr>
              <a:cxnSpLocks/>
            </p:cNvCxnSpPr>
            <p:nvPr/>
          </p:nvCxnSpPr>
          <p:spPr>
            <a:xfrm flipV="1">
              <a:off x="7201718" y="4015807"/>
              <a:ext cx="2222994" cy="881"/>
            </a:xfrm>
            <a:prstGeom prst="line">
              <a:avLst/>
            </a:prstGeom>
            <a:ln w="12700">
              <a:solidFill>
                <a:srgbClr val="D1D6D6"/>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8B5FF1C9-0BCB-47E4-9611-9198252C6725}"/>
                </a:ext>
              </a:extLst>
            </p:cNvPr>
            <p:cNvCxnSpPr>
              <a:cxnSpLocks/>
            </p:cNvCxnSpPr>
            <p:nvPr/>
          </p:nvCxnSpPr>
          <p:spPr>
            <a:xfrm flipV="1">
              <a:off x="7201718" y="4386882"/>
              <a:ext cx="2222994" cy="881"/>
            </a:xfrm>
            <a:prstGeom prst="line">
              <a:avLst/>
            </a:prstGeom>
            <a:ln w="12700">
              <a:solidFill>
                <a:srgbClr val="D1D6D6"/>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15" name="TextBox 14">
            <a:extLst>
              <a:ext uri="{FF2B5EF4-FFF2-40B4-BE49-F238E27FC236}">
                <a16:creationId xmlns:a16="http://schemas.microsoft.com/office/drawing/2014/main" id="{958173E1-9655-07F6-92CE-38A445864660}"/>
              </a:ext>
            </a:extLst>
          </p:cNvPr>
          <p:cNvSpPr txBox="1"/>
          <p:nvPr/>
        </p:nvSpPr>
        <p:spPr>
          <a:xfrm>
            <a:off x="485775" y="1724025"/>
            <a:ext cx="8296275" cy="707886"/>
          </a:xfrm>
          <a:prstGeom prst="rect">
            <a:avLst/>
          </a:prstGeom>
          <a:noFill/>
        </p:spPr>
        <p:txBody>
          <a:bodyPr wrap="square" rtlCol="0">
            <a:spAutoFit/>
          </a:bodyPr>
          <a:lstStyle/>
          <a:p>
            <a:r>
              <a:rPr lang="en-US" sz="2400" dirty="0"/>
              <a:t>Key Differences</a:t>
            </a:r>
            <a:r>
              <a:rPr lang="en-US" sz="2400" baseline="30000" dirty="0"/>
              <a:t>1</a:t>
            </a:r>
          </a:p>
          <a:p>
            <a:r>
              <a:rPr lang="en-US" sz="1600" dirty="0"/>
              <a:t>Generally, most hybrid and traditional policies are structured as shown below.</a:t>
            </a:r>
          </a:p>
        </p:txBody>
      </p:sp>
    </p:spTree>
    <p:extLst>
      <p:ext uri="{BB962C8B-B14F-4D97-AF65-F5344CB8AC3E}">
        <p14:creationId xmlns:p14="http://schemas.microsoft.com/office/powerpoint/2010/main" val="9168338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346" y="365125"/>
            <a:ext cx="10515600" cy="1325563"/>
          </a:xfrm>
        </p:spPr>
        <p:txBody>
          <a:bodyPr/>
          <a:lstStyle/>
          <a:p>
            <a:r>
              <a:rPr lang="en-US" dirty="0"/>
              <a:t>Cash Indemnity vs. Reimbursement</a:t>
            </a:r>
          </a:p>
        </p:txBody>
      </p:sp>
      <p:sp>
        <p:nvSpPr>
          <p:cNvPr id="3" name="TextBox 2">
            <a:extLst>
              <a:ext uri="{FF2B5EF4-FFF2-40B4-BE49-F238E27FC236}">
                <a16:creationId xmlns:a16="http://schemas.microsoft.com/office/drawing/2014/main" id="{27030836-CDE5-D94E-FA61-345D4E73A2A9}"/>
              </a:ext>
            </a:extLst>
          </p:cNvPr>
          <p:cNvSpPr txBox="1"/>
          <p:nvPr/>
        </p:nvSpPr>
        <p:spPr>
          <a:xfrm>
            <a:off x="464254" y="1821107"/>
            <a:ext cx="10915650" cy="738664"/>
          </a:xfrm>
          <a:prstGeom prst="rect">
            <a:avLst/>
          </a:prstGeom>
          <a:noFill/>
        </p:spPr>
        <p:txBody>
          <a:bodyPr wrap="square" rtlCol="0">
            <a:spAutoFit/>
          </a:bodyPr>
          <a:lstStyle/>
          <a:p>
            <a:r>
              <a:rPr lang="en-US" sz="1400" dirty="0">
                <a:solidFill>
                  <a:schemeClr val="tx1"/>
                </a:solidFill>
              </a:rPr>
              <a:t>Generally, most cash indemnity and reimbursement benefits are structured as shown below. Both processes require that an individual be chronically ill and receiving qualified long-term care services. </a:t>
            </a:r>
          </a:p>
          <a:p>
            <a:endParaRPr lang="en-US" sz="1400" dirty="0"/>
          </a:p>
        </p:txBody>
      </p:sp>
      <p:pic>
        <p:nvPicPr>
          <p:cNvPr id="6" name="Picture 5">
            <a:extLst>
              <a:ext uri="{FF2B5EF4-FFF2-40B4-BE49-F238E27FC236}">
                <a16:creationId xmlns:a16="http://schemas.microsoft.com/office/drawing/2014/main" id="{763F3FBC-5B3D-D52A-C89B-A2A10E535D1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8388" y="3223536"/>
            <a:ext cx="570053" cy="680897"/>
          </a:xfrm>
          <a:prstGeom prst="rect">
            <a:avLst/>
          </a:prstGeom>
        </p:spPr>
      </p:pic>
      <p:sp>
        <p:nvSpPr>
          <p:cNvPr id="15" name="TextBox 14">
            <a:extLst>
              <a:ext uri="{FF2B5EF4-FFF2-40B4-BE49-F238E27FC236}">
                <a16:creationId xmlns:a16="http://schemas.microsoft.com/office/drawing/2014/main" id="{603C5B0A-2E1C-54B2-8F21-5FE944B8645D}"/>
              </a:ext>
            </a:extLst>
          </p:cNvPr>
          <p:cNvSpPr txBox="1"/>
          <p:nvPr/>
        </p:nvSpPr>
        <p:spPr>
          <a:xfrm>
            <a:off x="576579" y="4013451"/>
            <a:ext cx="1174904" cy="307777"/>
          </a:xfrm>
          <a:prstGeom prst="rect">
            <a:avLst/>
          </a:prstGeom>
          <a:noFill/>
        </p:spPr>
        <p:txBody>
          <a:bodyPr wrap="square" lIns="0" tIns="0" rIns="0" bIns="0" rtlCol="0">
            <a:spAutoFit/>
          </a:bodyPr>
          <a:lstStyle/>
          <a:p>
            <a:pPr algn="ctr"/>
            <a:r>
              <a:rPr lang="en-US" sz="1000" dirty="0"/>
              <a:t>Individual needs </a:t>
            </a:r>
            <a:br>
              <a:rPr lang="en-US" sz="1000" dirty="0"/>
            </a:br>
            <a:r>
              <a:rPr lang="en-US" sz="1000" dirty="0"/>
              <a:t>to go on claim</a:t>
            </a:r>
          </a:p>
        </p:txBody>
      </p:sp>
      <p:sp>
        <p:nvSpPr>
          <p:cNvPr id="16" name="TextBox 15">
            <a:extLst>
              <a:ext uri="{FF2B5EF4-FFF2-40B4-BE49-F238E27FC236}">
                <a16:creationId xmlns:a16="http://schemas.microsoft.com/office/drawing/2014/main" id="{4DC4EF85-F58A-9D8E-20EF-960F10A4D098}"/>
              </a:ext>
            </a:extLst>
          </p:cNvPr>
          <p:cNvSpPr txBox="1"/>
          <p:nvPr/>
        </p:nvSpPr>
        <p:spPr>
          <a:xfrm>
            <a:off x="1959896" y="4013451"/>
            <a:ext cx="1334834" cy="307777"/>
          </a:xfrm>
          <a:prstGeom prst="rect">
            <a:avLst/>
          </a:prstGeom>
          <a:noFill/>
        </p:spPr>
        <p:txBody>
          <a:bodyPr wrap="square" lIns="0" tIns="0" rIns="0" bIns="0" rtlCol="0">
            <a:spAutoFit/>
          </a:bodyPr>
          <a:lstStyle/>
          <a:p>
            <a:pPr algn="ctr"/>
            <a:r>
              <a:rPr lang="en-US" sz="1000" dirty="0"/>
              <a:t>Qualifies for </a:t>
            </a:r>
            <a:br>
              <a:rPr lang="en-US" sz="1000" dirty="0"/>
            </a:br>
            <a:r>
              <a:rPr lang="en-US" sz="1000" dirty="0"/>
              <a:t>LTC benefits</a:t>
            </a:r>
          </a:p>
        </p:txBody>
      </p:sp>
      <p:sp>
        <p:nvSpPr>
          <p:cNvPr id="33" name="TextBox 32">
            <a:extLst>
              <a:ext uri="{FF2B5EF4-FFF2-40B4-BE49-F238E27FC236}">
                <a16:creationId xmlns:a16="http://schemas.microsoft.com/office/drawing/2014/main" id="{BA94A391-D24F-C33C-BC12-5734C16089D9}"/>
              </a:ext>
            </a:extLst>
          </p:cNvPr>
          <p:cNvSpPr txBox="1"/>
          <p:nvPr/>
        </p:nvSpPr>
        <p:spPr>
          <a:xfrm>
            <a:off x="4737230" y="4013451"/>
            <a:ext cx="1860935" cy="307777"/>
          </a:xfrm>
          <a:prstGeom prst="rect">
            <a:avLst/>
          </a:prstGeom>
          <a:noFill/>
        </p:spPr>
        <p:txBody>
          <a:bodyPr wrap="square" lIns="0" tIns="0" rIns="0" bIns="0" rtlCol="0">
            <a:spAutoFit/>
          </a:bodyPr>
          <a:lstStyle/>
          <a:p>
            <a:pPr algn="ctr"/>
            <a:r>
              <a:rPr lang="en-US" sz="1000" dirty="0"/>
              <a:t>Insurance carrier </a:t>
            </a:r>
            <a:br>
              <a:rPr lang="en-US" sz="1000" dirty="0"/>
            </a:br>
            <a:r>
              <a:rPr lang="en-US" sz="1000" dirty="0"/>
              <a:t>sends monthly check</a:t>
            </a:r>
          </a:p>
        </p:txBody>
      </p:sp>
      <p:sp>
        <p:nvSpPr>
          <p:cNvPr id="34" name="TextBox 33">
            <a:extLst>
              <a:ext uri="{FF2B5EF4-FFF2-40B4-BE49-F238E27FC236}">
                <a16:creationId xmlns:a16="http://schemas.microsoft.com/office/drawing/2014/main" id="{51414B10-117C-A946-62D0-4243AC3BD54D}"/>
              </a:ext>
            </a:extLst>
          </p:cNvPr>
          <p:cNvSpPr txBox="1"/>
          <p:nvPr/>
        </p:nvSpPr>
        <p:spPr>
          <a:xfrm>
            <a:off x="6618744" y="4013451"/>
            <a:ext cx="1545871" cy="307777"/>
          </a:xfrm>
          <a:prstGeom prst="rect">
            <a:avLst/>
          </a:prstGeom>
          <a:noFill/>
        </p:spPr>
        <p:txBody>
          <a:bodyPr wrap="square" lIns="0" tIns="0" rIns="0" bIns="0" rtlCol="0">
            <a:spAutoFit/>
          </a:bodyPr>
          <a:lstStyle/>
          <a:p>
            <a:pPr algn="ctr"/>
            <a:r>
              <a:rPr lang="en-US" sz="1000" dirty="0"/>
              <a:t>Policy owner receives monthly payments</a:t>
            </a:r>
          </a:p>
        </p:txBody>
      </p:sp>
      <p:pic>
        <p:nvPicPr>
          <p:cNvPr id="35" name="Picture 34">
            <a:extLst>
              <a:ext uri="{FF2B5EF4-FFF2-40B4-BE49-F238E27FC236}">
                <a16:creationId xmlns:a16="http://schemas.microsoft.com/office/drawing/2014/main" id="{46812D6D-660F-5DB6-8073-1729602C48B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05688" y="3222216"/>
            <a:ext cx="771983" cy="682217"/>
          </a:xfrm>
          <a:prstGeom prst="rect">
            <a:avLst/>
          </a:prstGeom>
        </p:spPr>
      </p:pic>
      <p:pic>
        <p:nvPicPr>
          <p:cNvPr id="36" name="Picture 35">
            <a:extLst>
              <a:ext uri="{FF2B5EF4-FFF2-40B4-BE49-F238E27FC236}">
                <a16:creationId xmlns:a16="http://schemas.microsoft.com/office/drawing/2014/main" id="{CE0D5E7A-43F1-2BD7-5B19-D7008871C38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351886" y="3132449"/>
            <a:ext cx="631623" cy="771984"/>
          </a:xfrm>
          <a:prstGeom prst="rect">
            <a:avLst/>
          </a:prstGeom>
        </p:spPr>
      </p:pic>
      <p:cxnSp>
        <p:nvCxnSpPr>
          <p:cNvPr id="37" name="Straight Arrow Connector 36">
            <a:extLst>
              <a:ext uri="{FF2B5EF4-FFF2-40B4-BE49-F238E27FC236}">
                <a16:creationId xmlns:a16="http://schemas.microsoft.com/office/drawing/2014/main" id="{A5559901-FDAB-632D-EC47-D3AC8A871CB9}"/>
              </a:ext>
            </a:extLst>
          </p:cNvPr>
          <p:cNvCxnSpPr>
            <a:cxnSpLocks/>
          </p:cNvCxnSpPr>
          <p:nvPr/>
        </p:nvCxnSpPr>
        <p:spPr>
          <a:xfrm>
            <a:off x="1668329" y="3600650"/>
            <a:ext cx="419596" cy="0"/>
          </a:xfrm>
          <a:prstGeom prst="straightConnector1">
            <a:avLst/>
          </a:prstGeom>
          <a:ln w="25400" cap="flat" cmpd="sng" algn="ctr">
            <a:solidFill>
              <a:schemeClr val="accent2"/>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38" name="Straight Arrow Connector 37">
            <a:extLst>
              <a:ext uri="{FF2B5EF4-FFF2-40B4-BE49-F238E27FC236}">
                <a16:creationId xmlns:a16="http://schemas.microsoft.com/office/drawing/2014/main" id="{F2D6E4AB-2837-3C89-541C-9E104FB27F19}"/>
              </a:ext>
            </a:extLst>
          </p:cNvPr>
          <p:cNvCxnSpPr>
            <a:cxnSpLocks/>
          </p:cNvCxnSpPr>
          <p:nvPr/>
        </p:nvCxnSpPr>
        <p:spPr>
          <a:xfrm>
            <a:off x="6210404" y="3600650"/>
            <a:ext cx="544311" cy="0"/>
          </a:xfrm>
          <a:prstGeom prst="straightConnector1">
            <a:avLst/>
          </a:prstGeom>
          <a:ln w="25400" cap="flat" cmpd="sng" algn="ctr">
            <a:solidFill>
              <a:schemeClr val="accent2"/>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pic>
        <p:nvPicPr>
          <p:cNvPr id="39" name="Picture 38">
            <a:extLst>
              <a:ext uri="{FF2B5EF4-FFF2-40B4-BE49-F238E27FC236}">
                <a16:creationId xmlns:a16="http://schemas.microsoft.com/office/drawing/2014/main" id="{26CA28B3-F2FB-69D1-66DB-B00197F42A3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323531" y="3296868"/>
            <a:ext cx="607565" cy="607565"/>
          </a:xfrm>
          <a:prstGeom prst="rect">
            <a:avLst/>
          </a:prstGeom>
        </p:spPr>
      </p:pic>
      <p:sp>
        <p:nvSpPr>
          <p:cNvPr id="40" name="Content Placeholder 1">
            <a:extLst>
              <a:ext uri="{FF2B5EF4-FFF2-40B4-BE49-F238E27FC236}">
                <a16:creationId xmlns:a16="http://schemas.microsoft.com/office/drawing/2014/main" id="{69D4C218-6ED6-D1B6-7D55-83DF718619F1}"/>
              </a:ext>
            </a:extLst>
          </p:cNvPr>
          <p:cNvSpPr txBox="1">
            <a:spLocks/>
          </p:cNvSpPr>
          <p:nvPr/>
        </p:nvSpPr>
        <p:spPr>
          <a:xfrm>
            <a:off x="334078" y="4409356"/>
            <a:ext cx="11045826" cy="545919"/>
          </a:xfrm>
          <a:prstGeom prst="rect">
            <a:avLst/>
          </a:prstGeom>
        </p:spPr>
        <p:txBody>
          <a:bodyPr vert="horz" wrap="square" lIns="0" tIns="0" rIns="0" bIns="0" rtlCol="0">
            <a:spAutoFit/>
          </a:bodyPr>
          <a:lstStyle>
            <a:lvl1pPr marL="0" indent="0" algn="l" defTabSz="914400" rtl="0" eaLnBrk="1" latinLnBrk="0" hangingPunct="1">
              <a:lnSpc>
                <a:spcPct val="110000"/>
              </a:lnSpc>
              <a:spcBef>
                <a:spcPts val="900"/>
              </a:spcBef>
              <a:buFont typeface="Arial" panose="020B0604020202020204" pitchFamily="34" charset="0"/>
              <a:buNone/>
              <a:defRPr sz="1800" b="0" kern="1200" baseline="0">
                <a:solidFill>
                  <a:schemeClr val="accent6"/>
                </a:solidFill>
                <a:latin typeface="+mn-lt"/>
                <a:ea typeface="+mn-ea"/>
                <a:cs typeface="+mn-cs"/>
              </a:defRPr>
            </a:lvl1pPr>
            <a:lvl2pPr marL="173038" indent="-173038" algn="l" defTabSz="914400" rtl="0" eaLnBrk="1" latinLnBrk="0" hangingPunct="1">
              <a:lnSpc>
                <a:spcPct val="110000"/>
              </a:lnSpc>
              <a:spcBef>
                <a:spcPts val="600"/>
              </a:spcBef>
              <a:buClr>
                <a:schemeClr val="accent6"/>
              </a:buClr>
              <a:buFont typeface="Arial" panose="020B0604020202020204" pitchFamily="34" charset="0"/>
              <a:buChar char="•"/>
              <a:defRPr sz="1600" b="0" kern="1200">
                <a:solidFill>
                  <a:schemeClr val="accent6"/>
                </a:solidFill>
                <a:latin typeface="+mn-lt"/>
                <a:ea typeface="+mn-ea"/>
                <a:cs typeface="+mn-cs"/>
              </a:defRPr>
            </a:lvl2pPr>
            <a:lvl3pPr marL="342900" indent="-169863" algn="l" defTabSz="914400" rtl="0" eaLnBrk="1" latinLnBrk="0" hangingPunct="1">
              <a:lnSpc>
                <a:spcPct val="110000"/>
              </a:lnSpc>
              <a:spcBef>
                <a:spcPts val="400"/>
              </a:spcBef>
              <a:buClr>
                <a:schemeClr val="accent6"/>
              </a:buClr>
              <a:buSzPct val="100000"/>
              <a:buFont typeface="Arial" panose="020B0604020202020204" pitchFamily="34" charset="0"/>
              <a:buChar char="–"/>
              <a:defRPr sz="1400" b="0" kern="1200">
                <a:solidFill>
                  <a:schemeClr val="accent6"/>
                </a:solidFill>
                <a:latin typeface="+mn-lt"/>
                <a:ea typeface="+mn-ea"/>
                <a:cs typeface="+mn-cs"/>
              </a:defRPr>
            </a:lvl3pPr>
            <a:lvl4pPr marL="515938" indent="-171450" algn="l" defTabSz="914400" rtl="0" eaLnBrk="1" latinLnBrk="0" hangingPunct="1">
              <a:lnSpc>
                <a:spcPct val="110000"/>
              </a:lnSpc>
              <a:spcBef>
                <a:spcPts val="200"/>
              </a:spcBef>
              <a:buClr>
                <a:schemeClr val="accent6"/>
              </a:buClr>
              <a:buSzPct val="100000"/>
              <a:buFont typeface="Roboto" panose="02000000000000000000" pitchFamily="2" charset="0"/>
              <a:buChar char="–"/>
              <a:defRPr sz="1400" b="0" kern="1200">
                <a:solidFill>
                  <a:schemeClr val="accent6"/>
                </a:solidFill>
                <a:latin typeface="+mn-lt"/>
                <a:ea typeface="+mn-ea"/>
                <a:cs typeface="+mn-cs"/>
              </a:defRPr>
            </a:lvl4pPr>
            <a:lvl5pPr marL="684213" indent="-171450" algn="l" defTabSz="914400" rtl="0" eaLnBrk="1" latinLnBrk="0" hangingPunct="1">
              <a:lnSpc>
                <a:spcPct val="110000"/>
              </a:lnSpc>
              <a:spcBef>
                <a:spcPts val="200"/>
              </a:spcBef>
              <a:buClr>
                <a:schemeClr val="accent6"/>
              </a:buClr>
              <a:buSzPct val="100000"/>
              <a:buFont typeface="Roboto" panose="02000000000000000000" pitchFamily="2" charset="0"/>
              <a:buChar char="–"/>
              <a:defRPr sz="1400" b="0" kern="1200">
                <a:solidFill>
                  <a:schemeClr val="accent6"/>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0"/>
              </a:spcBef>
            </a:pPr>
            <a:r>
              <a:rPr lang="en-US" b="1" dirty="0">
                <a:solidFill>
                  <a:schemeClr val="accent3"/>
                </a:solidFill>
              </a:rPr>
              <a:t>Reimbursement</a:t>
            </a:r>
          </a:p>
          <a:p>
            <a:pPr>
              <a:spcBef>
                <a:spcPts val="0"/>
              </a:spcBef>
            </a:pPr>
            <a:r>
              <a:rPr lang="en-US" sz="1500" dirty="0">
                <a:solidFill>
                  <a:schemeClr val="tx1"/>
                </a:solidFill>
              </a:rPr>
              <a:t>Reimbursement benefits </a:t>
            </a:r>
            <a:r>
              <a:rPr lang="en-US" sz="1500" b="1" dirty="0">
                <a:solidFill>
                  <a:schemeClr val="tx1"/>
                </a:solidFill>
              </a:rPr>
              <a:t>will pay to reimburse you only for the long-term care expenses you have incurred</a:t>
            </a:r>
            <a:r>
              <a:rPr lang="en-US" sz="1500" dirty="0">
                <a:solidFill>
                  <a:schemeClr val="tx1"/>
                </a:solidFill>
              </a:rPr>
              <a:t> once you qualify to draw benefits. </a:t>
            </a:r>
          </a:p>
        </p:txBody>
      </p:sp>
      <p:pic>
        <p:nvPicPr>
          <p:cNvPr id="41" name="Picture 40">
            <a:extLst>
              <a:ext uri="{FF2B5EF4-FFF2-40B4-BE49-F238E27FC236}">
                <a16:creationId xmlns:a16="http://schemas.microsoft.com/office/drawing/2014/main" id="{B953BDA5-8DE8-96DC-7509-38676F7B51C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201" y="5206079"/>
            <a:ext cx="504386" cy="602461"/>
          </a:xfrm>
          <a:prstGeom prst="rect">
            <a:avLst/>
          </a:prstGeom>
        </p:spPr>
      </p:pic>
      <p:sp>
        <p:nvSpPr>
          <p:cNvPr id="42" name="TextBox 41">
            <a:extLst>
              <a:ext uri="{FF2B5EF4-FFF2-40B4-BE49-F238E27FC236}">
                <a16:creationId xmlns:a16="http://schemas.microsoft.com/office/drawing/2014/main" id="{8D21EFE2-D5A4-74C7-36FD-BD081283A08D}"/>
              </a:ext>
            </a:extLst>
          </p:cNvPr>
          <p:cNvSpPr txBox="1"/>
          <p:nvPr/>
        </p:nvSpPr>
        <p:spPr>
          <a:xfrm>
            <a:off x="575942" y="5931745"/>
            <a:ext cx="1174904" cy="307777"/>
          </a:xfrm>
          <a:prstGeom prst="rect">
            <a:avLst/>
          </a:prstGeom>
          <a:noFill/>
        </p:spPr>
        <p:txBody>
          <a:bodyPr wrap="square" lIns="0" tIns="0" rIns="0" bIns="0" rtlCol="0">
            <a:spAutoFit/>
          </a:bodyPr>
          <a:lstStyle/>
          <a:p>
            <a:pPr algn="ctr"/>
            <a:r>
              <a:rPr lang="en-US" sz="1000" dirty="0"/>
              <a:t>Individual needs </a:t>
            </a:r>
            <a:br>
              <a:rPr lang="en-US" sz="1000" dirty="0"/>
            </a:br>
            <a:r>
              <a:rPr lang="en-US" sz="1000" dirty="0"/>
              <a:t>to go on claim</a:t>
            </a:r>
          </a:p>
        </p:txBody>
      </p:sp>
      <p:pic>
        <p:nvPicPr>
          <p:cNvPr id="43" name="Picture 42">
            <a:extLst>
              <a:ext uri="{FF2B5EF4-FFF2-40B4-BE49-F238E27FC236}">
                <a16:creationId xmlns:a16="http://schemas.microsoft.com/office/drawing/2014/main" id="{5FF0162C-335A-873F-56C1-9401ECC397A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026532" y="5283180"/>
            <a:ext cx="525360" cy="525360"/>
          </a:xfrm>
          <a:prstGeom prst="rect">
            <a:avLst/>
          </a:prstGeom>
        </p:spPr>
      </p:pic>
      <p:sp>
        <p:nvSpPr>
          <p:cNvPr id="44" name="TextBox 43">
            <a:extLst>
              <a:ext uri="{FF2B5EF4-FFF2-40B4-BE49-F238E27FC236}">
                <a16:creationId xmlns:a16="http://schemas.microsoft.com/office/drawing/2014/main" id="{53461620-DA3E-22CE-252B-C331B9707C9E}"/>
              </a:ext>
            </a:extLst>
          </p:cNvPr>
          <p:cNvSpPr txBox="1"/>
          <p:nvPr/>
        </p:nvSpPr>
        <p:spPr>
          <a:xfrm>
            <a:off x="2981794" y="5931745"/>
            <a:ext cx="967393" cy="307777"/>
          </a:xfrm>
          <a:prstGeom prst="rect">
            <a:avLst/>
          </a:prstGeom>
          <a:noFill/>
        </p:spPr>
        <p:txBody>
          <a:bodyPr wrap="square" lIns="0" tIns="0" rIns="0" bIns="0" rtlCol="0">
            <a:spAutoFit/>
          </a:bodyPr>
          <a:lstStyle/>
          <a:p>
            <a:pPr algn="ctr"/>
            <a:r>
              <a:rPr lang="en-US" sz="1000" dirty="0"/>
              <a:t>Receipts for care are collected</a:t>
            </a:r>
          </a:p>
        </p:txBody>
      </p:sp>
      <p:sp>
        <p:nvSpPr>
          <p:cNvPr id="45" name="TextBox 44">
            <a:extLst>
              <a:ext uri="{FF2B5EF4-FFF2-40B4-BE49-F238E27FC236}">
                <a16:creationId xmlns:a16="http://schemas.microsoft.com/office/drawing/2014/main" id="{2E6D4210-6738-EB43-34AE-B02E99503BDF}"/>
              </a:ext>
            </a:extLst>
          </p:cNvPr>
          <p:cNvSpPr txBox="1"/>
          <p:nvPr/>
        </p:nvSpPr>
        <p:spPr>
          <a:xfrm>
            <a:off x="5360307" y="5931745"/>
            <a:ext cx="993368" cy="307777"/>
          </a:xfrm>
          <a:prstGeom prst="rect">
            <a:avLst/>
          </a:prstGeom>
          <a:noFill/>
        </p:spPr>
        <p:txBody>
          <a:bodyPr wrap="square" lIns="0" tIns="0" rIns="0" bIns="0" rtlCol="0">
            <a:spAutoFit/>
          </a:bodyPr>
          <a:lstStyle/>
          <a:p>
            <a:pPr algn="ctr"/>
            <a:r>
              <a:rPr lang="en-US" sz="1000" dirty="0"/>
              <a:t>Insurance carrier qualifies receipts </a:t>
            </a:r>
          </a:p>
        </p:txBody>
      </p:sp>
      <p:pic>
        <p:nvPicPr>
          <p:cNvPr id="46" name="Picture 45">
            <a:extLst>
              <a:ext uri="{FF2B5EF4-FFF2-40B4-BE49-F238E27FC236}">
                <a16:creationId xmlns:a16="http://schemas.microsoft.com/office/drawing/2014/main" id="{9B934F00-364A-5E61-1AF8-E7189EA1ECD1}"/>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633663" y="5194386"/>
            <a:ext cx="446657" cy="614154"/>
          </a:xfrm>
          <a:prstGeom prst="rect">
            <a:avLst/>
          </a:prstGeom>
        </p:spPr>
      </p:pic>
      <p:cxnSp>
        <p:nvCxnSpPr>
          <p:cNvPr id="47" name="Straight Arrow Connector 46">
            <a:extLst>
              <a:ext uri="{FF2B5EF4-FFF2-40B4-BE49-F238E27FC236}">
                <a16:creationId xmlns:a16="http://schemas.microsoft.com/office/drawing/2014/main" id="{0EA0B256-A554-A3A2-1CAA-C4F4B7B4A75C}"/>
              </a:ext>
            </a:extLst>
          </p:cNvPr>
          <p:cNvCxnSpPr>
            <a:cxnSpLocks/>
          </p:cNvCxnSpPr>
          <p:nvPr/>
        </p:nvCxnSpPr>
        <p:spPr>
          <a:xfrm>
            <a:off x="3850127" y="5500984"/>
            <a:ext cx="297688" cy="0"/>
          </a:xfrm>
          <a:prstGeom prst="straightConnector1">
            <a:avLst/>
          </a:prstGeom>
          <a:ln w="25400" cap="flat" cmpd="sng" algn="ctr">
            <a:solidFill>
              <a:schemeClr val="accent2"/>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pic>
        <p:nvPicPr>
          <p:cNvPr id="48" name="Picture 47">
            <a:extLst>
              <a:ext uri="{FF2B5EF4-FFF2-40B4-BE49-F238E27FC236}">
                <a16:creationId xmlns:a16="http://schemas.microsoft.com/office/drawing/2014/main" id="{224E33F1-CD07-AF1E-4F12-80BA5CCB3AF5}"/>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180868" y="5214201"/>
            <a:ext cx="569244" cy="584225"/>
          </a:xfrm>
          <a:prstGeom prst="rect">
            <a:avLst/>
          </a:prstGeom>
        </p:spPr>
      </p:pic>
      <p:pic>
        <p:nvPicPr>
          <p:cNvPr id="49" name="Picture 48">
            <a:extLst>
              <a:ext uri="{FF2B5EF4-FFF2-40B4-BE49-F238E27FC236}">
                <a16:creationId xmlns:a16="http://schemas.microsoft.com/office/drawing/2014/main" id="{FD67618D-6474-3939-22F7-1CF12A9CFBE6}"/>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4327168" y="5372070"/>
            <a:ext cx="654706" cy="436470"/>
          </a:xfrm>
          <a:prstGeom prst="rect">
            <a:avLst/>
          </a:prstGeom>
        </p:spPr>
      </p:pic>
      <p:pic>
        <p:nvPicPr>
          <p:cNvPr id="50" name="Picture 49">
            <a:extLst>
              <a:ext uri="{FF2B5EF4-FFF2-40B4-BE49-F238E27FC236}">
                <a16:creationId xmlns:a16="http://schemas.microsoft.com/office/drawing/2014/main" id="{78C581A3-EFE8-8335-6BAA-2E19A52AC14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975332" y="5246054"/>
            <a:ext cx="636498" cy="562486"/>
          </a:xfrm>
          <a:prstGeom prst="rect">
            <a:avLst/>
          </a:prstGeom>
        </p:spPr>
      </p:pic>
      <p:cxnSp>
        <p:nvCxnSpPr>
          <p:cNvPr id="51" name="Straight Arrow Connector 50">
            <a:extLst>
              <a:ext uri="{FF2B5EF4-FFF2-40B4-BE49-F238E27FC236}">
                <a16:creationId xmlns:a16="http://schemas.microsoft.com/office/drawing/2014/main" id="{1BB9584D-8B21-FD90-D2D6-BE7F2E41E452}"/>
              </a:ext>
            </a:extLst>
          </p:cNvPr>
          <p:cNvCxnSpPr>
            <a:cxnSpLocks/>
          </p:cNvCxnSpPr>
          <p:nvPr/>
        </p:nvCxnSpPr>
        <p:spPr>
          <a:xfrm>
            <a:off x="3172914" y="3600650"/>
            <a:ext cx="419596" cy="0"/>
          </a:xfrm>
          <a:prstGeom prst="straightConnector1">
            <a:avLst/>
          </a:prstGeom>
          <a:ln w="25400" cap="flat" cmpd="sng" algn="ctr">
            <a:solidFill>
              <a:schemeClr val="accent2"/>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52" name="TextBox 51">
            <a:extLst>
              <a:ext uri="{FF2B5EF4-FFF2-40B4-BE49-F238E27FC236}">
                <a16:creationId xmlns:a16="http://schemas.microsoft.com/office/drawing/2014/main" id="{E177E255-48B2-A2F4-22E1-64971D1B4F61}"/>
              </a:ext>
            </a:extLst>
          </p:cNvPr>
          <p:cNvSpPr txBox="1"/>
          <p:nvPr/>
        </p:nvSpPr>
        <p:spPr>
          <a:xfrm>
            <a:off x="3468562" y="4013451"/>
            <a:ext cx="1334834" cy="307777"/>
          </a:xfrm>
          <a:prstGeom prst="rect">
            <a:avLst/>
          </a:prstGeom>
          <a:noFill/>
        </p:spPr>
        <p:txBody>
          <a:bodyPr wrap="square" lIns="0" tIns="0" rIns="0" bIns="0" rtlCol="0">
            <a:spAutoFit/>
          </a:bodyPr>
          <a:lstStyle/>
          <a:p>
            <a:pPr algn="ctr"/>
            <a:r>
              <a:rPr lang="en-US" sz="1000" dirty="0"/>
              <a:t>Waiting/ </a:t>
            </a:r>
            <a:br>
              <a:rPr lang="en-US" sz="1000" dirty="0"/>
            </a:br>
            <a:r>
              <a:rPr lang="en-US" sz="1000" dirty="0"/>
              <a:t>elimination period</a:t>
            </a:r>
          </a:p>
        </p:txBody>
      </p:sp>
      <p:cxnSp>
        <p:nvCxnSpPr>
          <p:cNvPr id="53" name="Straight Arrow Connector 52">
            <a:extLst>
              <a:ext uri="{FF2B5EF4-FFF2-40B4-BE49-F238E27FC236}">
                <a16:creationId xmlns:a16="http://schemas.microsoft.com/office/drawing/2014/main" id="{7A884040-A7AC-0DA5-FD52-6CC36CC283C8}"/>
              </a:ext>
            </a:extLst>
          </p:cNvPr>
          <p:cNvCxnSpPr>
            <a:cxnSpLocks/>
          </p:cNvCxnSpPr>
          <p:nvPr/>
        </p:nvCxnSpPr>
        <p:spPr>
          <a:xfrm>
            <a:off x="4689190" y="3600650"/>
            <a:ext cx="419596" cy="0"/>
          </a:xfrm>
          <a:prstGeom prst="straightConnector1">
            <a:avLst/>
          </a:prstGeom>
          <a:ln w="25400" cap="flat" cmpd="sng" algn="ctr">
            <a:solidFill>
              <a:schemeClr val="accent2"/>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pic>
        <p:nvPicPr>
          <p:cNvPr id="54" name="Picture 53">
            <a:extLst>
              <a:ext uri="{FF2B5EF4-FFF2-40B4-BE49-F238E27FC236}">
                <a16:creationId xmlns:a16="http://schemas.microsoft.com/office/drawing/2014/main" id="{8D4843DD-7029-0CDF-0D32-A9FB5025063B}"/>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3823473" y="3279420"/>
            <a:ext cx="625013" cy="625013"/>
          </a:xfrm>
          <a:prstGeom prst="rect">
            <a:avLst/>
          </a:prstGeom>
        </p:spPr>
      </p:pic>
      <p:sp>
        <p:nvSpPr>
          <p:cNvPr id="55" name="TextBox 54">
            <a:extLst>
              <a:ext uri="{FF2B5EF4-FFF2-40B4-BE49-F238E27FC236}">
                <a16:creationId xmlns:a16="http://schemas.microsoft.com/office/drawing/2014/main" id="{8AC38229-8979-D24D-7F6B-E8AAEFB7CEC1}"/>
              </a:ext>
            </a:extLst>
          </p:cNvPr>
          <p:cNvSpPr txBox="1"/>
          <p:nvPr/>
        </p:nvSpPr>
        <p:spPr>
          <a:xfrm>
            <a:off x="6361268" y="5931745"/>
            <a:ext cx="1334834" cy="307777"/>
          </a:xfrm>
          <a:prstGeom prst="rect">
            <a:avLst/>
          </a:prstGeom>
          <a:noFill/>
        </p:spPr>
        <p:txBody>
          <a:bodyPr wrap="square" lIns="0" tIns="0" rIns="0" bIns="0" rtlCol="0">
            <a:spAutoFit/>
          </a:bodyPr>
          <a:lstStyle/>
          <a:p>
            <a:pPr algn="ctr"/>
            <a:r>
              <a:rPr lang="en-US" sz="1000" dirty="0"/>
              <a:t>Waiting/ </a:t>
            </a:r>
            <a:br>
              <a:rPr lang="en-US" sz="1000" dirty="0"/>
            </a:br>
            <a:r>
              <a:rPr lang="en-US" sz="1000" dirty="0"/>
              <a:t>elimination period</a:t>
            </a:r>
          </a:p>
        </p:txBody>
      </p:sp>
      <p:pic>
        <p:nvPicPr>
          <p:cNvPr id="56" name="Picture 55">
            <a:extLst>
              <a:ext uri="{FF2B5EF4-FFF2-40B4-BE49-F238E27FC236}">
                <a16:creationId xmlns:a16="http://schemas.microsoft.com/office/drawing/2014/main" id="{B774F1E7-8BEA-60B5-2F0E-7197A8CEB090}"/>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6716179" y="5183527"/>
            <a:ext cx="625013" cy="625013"/>
          </a:xfrm>
          <a:prstGeom prst="rect">
            <a:avLst/>
          </a:prstGeom>
        </p:spPr>
      </p:pic>
      <p:cxnSp>
        <p:nvCxnSpPr>
          <p:cNvPr id="57" name="Straight Arrow Connector 56">
            <a:extLst>
              <a:ext uri="{FF2B5EF4-FFF2-40B4-BE49-F238E27FC236}">
                <a16:creationId xmlns:a16="http://schemas.microsoft.com/office/drawing/2014/main" id="{DBBE1E8C-D777-E1B7-CB4B-92D5F8F9E7DF}"/>
              </a:ext>
            </a:extLst>
          </p:cNvPr>
          <p:cNvCxnSpPr>
            <a:cxnSpLocks/>
          </p:cNvCxnSpPr>
          <p:nvPr/>
        </p:nvCxnSpPr>
        <p:spPr>
          <a:xfrm>
            <a:off x="2710361" y="5500984"/>
            <a:ext cx="297688" cy="0"/>
          </a:xfrm>
          <a:prstGeom prst="straightConnector1">
            <a:avLst/>
          </a:prstGeom>
          <a:ln w="25400" cap="flat" cmpd="sng" algn="ctr">
            <a:solidFill>
              <a:schemeClr val="accent2"/>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58" name="Straight Arrow Connector 57">
            <a:extLst>
              <a:ext uri="{FF2B5EF4-FFF2-40B4-BE49-F238E27FC236}">
                <a16:creationId xmlns:a16="http://schemas.microsoft.com/office/drawing/2014/main" id="{C4A18719-605F-33CA-BD1E-29997E4524F0}"/>
              </a:ext>
            </a:extLst>
          </p:cNvPr>
          <p:cNvCxnSpPr>
            <a:cxnSpLocks/>
          </p:cNvCxnSpPr>
          <p:nvPr/>
        </p:nvCxnSpPr>
        <p:spPr>
          <a:xfrm>
            <a:off x="1576381" y="5500984"/>
            <a:ext cx="297688" cy="0"/>
          </a:xfrm>
          <a:prstGeom prst="straightConnector1">
            <a:avLst/>
          </a:prstGeom>
          <a:ln w="25400" cap="flat" cmpd="sng" algn="ctr">
            <a:solidFill>
              <a:schemeClr val="accent2"/>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59" name="Straight Arrow Connector 58">
            <a:extLst>
              <a:ext uri="{FF2B5EF4-FFF2-40B4-BE49-F238E27FC236}">
                <a16:creationId xmlns:a16="http://schemas.microsoft.com/office/drawing/2014/main" id="{9777AB66-D643-0F73-78E1-0369F14DED33}"/>
              </a:ext>
            </a:extLst>
          </p:cNvPr>
          <p:cNvCxnSpPr>
            <a:cxnSpLocks/>
          </p:cNvCxnSpPr>
          <p:nvPr/>
        </p:nvCxnSpPr>
        <p:spPr>
          <a:xfrm>
            <a:off x="5149806" y="5500984"/>
            <a:ext cx="297688" cy="0"/>
          </a:xfrm>
          <a:prstGeom prst="straightConnector1">
            <a:avLst/>
          </a:prstGeom>
          <a:ln w="25400" cap="flat" cmpd="sng" algn="ctr">
            <a:solidFill>
              <a:schemeClr val="accent2"/>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60" name="Straight Arrow Connector 59">
            <a:extLst>
              <a:ext uri="{FF2B5EF4-FFF2-40B4-BE49-F238E27FC236}">
                <a16:creationId xmlns:a16="http://schemas.microsoft.com/office/drawing/2014/main" id="{62C6B2DA-813B-903E-420A-CA188EF8AEA2}"/>
              </a:ext>
            </a:extLst>
          </p:cNvPr>
          <p:cNvCxnSpPr>
            <a:cxnSpLocks/>
          </p:cNvCxnSpPr>
          <p:nvPr/>
        </p:nvCxnSpPr>
        <p:spPr>
          <a:xfrm>
            <a:off x="6239049" y="5500984"/>
            <a:ext cx="297688" cy="0"/>
          </a:xfrm>
          <a:prstGeom prst="straightConnector1">
            <a:avLst/>
          </a:prstGeom>
          <a:ln w="25400" cap="flat" cmpd="sng" algn="ctr">
            <a:solidFill>
              <a:schemeClr val="accent2"/>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61" name="Straight Arrow Connector 60">
            <a:extLst>
              <a:ext uri="{FF2B5EF4-FFF2-40B4-BE49-F238E27FC236}">
                <a16:creationId xmlns:a16="http://schemas.microsoft.com/office/drawing/2014/main" id="{0286CB62-3945-F451-160E-C4110B8B3400}"/>
              </a:ext>
            </a:extLst>
          </p:cNvPr>
          <p:cNvCxnSpPr>
            <a:cxnSpLocks/>
          </p:cNvCxnSpPr>
          <p:nvPr/>
        </p:nvCxnSpPr>
        <p:spPr>
          <a:xfrm>
            <a:off x="7509284" y="5500984"/>
            <a:ext cx="297688" cy="0"/>
          </a:xfrm>
          <a:prstGeom prst="straightConnector1">
            <a:avLst/>
          </a:prstGeom>
          <a:ln w="25400" cap="flat" cmpd="sng" algn="ctr">
            <a:solidFill>
              <a:schemeClr val="accent2"/>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63" name="Content Placeholder 1">
            <a:extLst>
              <a:ext uri="{FF2B5EF4-FFF2-40B4-BE49-F238E27FC236}">
                <a16:creationId xmlns:a16="http://schemas.microsoft.com/office/drawing/2014/main" id="{C11A8DC1-E541-E72D-7D98-2819D8AEE21C}"/>
              </a:ext>
            </a:extLst>
          </p:cNvPr>
          <p:cNvSpPr>
            <a:spLocks noGrp="1"/>
          </p:cNvSpPr>
          <p:nvPr>
            <p:ph idx="1"/>
          </p:nvPr>
        </p:nvSpPr>
        <p:spPr>
          <a:xfrm>
            <a:off x="224525" y="2495025"/>
            <a:ext cx="11264931" cy="846386"/>
          </a:xfrm>
        </p:spPr>
        <p:txBody>
          <a:bodyPr>
            <a:normAutofit/>
          </a:bodyPr>
          <a:lstStyle/>
          <a:p>
            <a:pPr marL="0" indent="0">
              <a:lnSpc>
                <a:spcPts val="2160"/>
              </a:lnSpc>
              <a:spcBef>
                <a:spcPts val="0"/>
              </a:spcBef>
              <a:buNone/>
            </a:pPr>
            <a:r>
              <a:rPr lang="en-US" sz="1800" b="1" dirty="0">
                <a:solidFill>
                  <a:schemeClr val="accent3"/>
                </a:solidFill>
              </a:rPr>
              <a:t>Cash indemnity</a:t>
            </a:r>
          </a:p>
          <a:p>
            <a:pPr marL="0" indent="0">
              <a:lnSpc>
                <a:spcPts val="1300"/>
              </a:lnSpc>
              <a:spcBef>
                <a:spcPts val="600"/>
              </a:spcBef>
              <a:buNone/>
            </a:pPr>
            <a:r>
              <a:rPr lang="en-US" sz="1500" dirty="0">
                <a:solidFill>
                  <a:schemeClr val="tx1"/>
                </a:solidFill>
              </a:rPr>
              <a:t>Cash indemnity benefits set a monthly benefit amount </a:t>
            </a:r>
            <a:r>
              <a:rPr lang="en-US" sz="1500" dirty="0"/>
              <a:t>and</a:t>
            </a:r>
            <a:r>
              <a:rPr lang="en-US" sz="1500" dirty="0">
                <a:solidFill>
                  <a:schemeClr val="tx1"/>
                </a:solidFill>
              </a:rPr>
              <a:t> will </a:t>
            </a:r>
            <a:r>
              <a:rPr lang="en-US" sz="1500" b="1" dirty="0">
                <a:solidFill>
                  <a:schemeClr val="tx1"/>
                </a:solidFill>
              </a:rPr>
              <a:t>pay that full monthly benefit amount</a:t>
            </a:r>
            <a:r>
              <a:rPr lang="en-US" sz="1500" dirty="0">
                <a:solidFill>
                  <a:schemeClr val="tx1"/>
                </a:solidFill>
              </a:rPr>
              <a:t> once you qualify for LTC benefits.</a:t>
            </a:r>
          </a:p>
        </p:txBody>
      </p:sp>
    </p:spTree>
    <p:extLst>
      <p:ext uri="{BB962C8B-B14F-4D97-AF65-F5344CB8AC3E}">
        <p14:creationId xmlns:p14="http://schemas.microsoft.com/office/powerpoint/2010/main" val="30585002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 y="365125"/>
            <a:ext cx="10515600" cy="1325563"/>
          </a:xfrm>
        </p:spPr>
        <p:txBody>
          <a:bodyPr/>
          <a:lstStyle/>
          <a:p>
            <a:r>
              <a:rPr lang="en-US" dirty="0"/>
              <a:t>Managing Long-Term Care Needs</a:t>
            </a:r>
          </a:p>
        </p:txBody>
      </p:sp>
      <p:sp>
        <p:nvSpPr>
          <p:cNvPr id="4" name="Content Placeholder 2">
            <a:extLst>
              <a:ext uri="{FF2B5EF4-FFF2-40B4-BE49-F238E27FC236}">
                <a16:creationId xmlns:a16="http://schemas.microsoft.com/office/drawing/2014/main" id="{CD606F8A-0A52-4BB8-A025-153D3CAA5B5A}"/>
              </a:ext>
            </a:extLst>
          </p:cNvPr>
          <p:cNvSpPr txBox="1">
            <a:spLocks/>
          </p:cNvSpPr>
          <p:nvPr/>
        </p:nvSpPr>
        <p:spPr>
          <a:xfrm>
            <a:off x="304320" y="1798038"/>
            <a:ext cx="8877780" cy="7832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solidFill>
                  <a:schemeClr val="tx1"/>
                </a:solidFill>
              </a:rPr>
              <a:t>Should you experience a long-term care event, you and your family may need help managing your finances and care preferences. </a:t>
            </a:r>
          </a:p>
          <a:p>
            <a:pPr marL="0" indent="0">
              <a:buNone/>
            </a:pPr>
            <a:endParaRPr lang="en-US" sz="2400" dirty="0"/>
          </a:p>
        </p:txBody>
      </p:sp>
      <p:sp>
        <p:nvSpPr>
          <p:cNvPr id="6" name="TextBox 5">
            <a:extLst>
              <a:ext uri="{FF2B5EF4-FFF2-40B4-BE49-F238E27FC236}">
                <a16:creationId xmlns:a16="http://schemas.microsoft.com/office/drawing/2014/main" id="{28A1B91D-CAC9-AE96-EB68-78CF02E2544B}"/>
              </a:ext>
            </a:extLst>
          </p:cNvPr>
          <p:cNvSpPr txBox="1"/>
          <p:nvPr/>
        </p:nvSpPr>
        <p:spPr>
          <a:xfrm>
            <a:off x="1247775" y="3034243"/>
            <a:ext cx="7696111" cy="1631216"/>
          </a:xfrm>
          <a:prstGeom prst="rect">
            <a:avLst/>
          </a:prstGeom>
          <a:noFill/>
        </p:spPr>
        <p:txBody>
          <a:bodyPr wrap="square" lIns="0" tIns="0" rIns="0" bIns="0" rtlCol="0">
            <a:spAutoFit/>
          </a:bodyPr>
          <a:lstStyle/>
          <a:p>
            <a:r>
              <a:rPr lang="en-US" sz="1400" b="1" dirty="0">
                <a:solidFill>
                  <a:srgbClr val="00853E"/>
                </a:solidFill>
              </a:rPr>
              <a:t>Power of attorney</a:t>
            </a:r>
          </a:p>
          <a:p>
            <a:r>
              <a:rPr lang="en-US" sz="1400" dirty="0"/>
              <a:t>Makes legal and financial decisions and acts on your behalf</a:t>
            </a:r>
            <a:br>
              <a:rPr lang="en-US" sz="1400" dirty="0">
                <a:solidFill>
                  <a:schemeClr val="bg1">
                    <a:lumMod val="50000"/>
                  </a:schemeClr>
                </a:solidFill>
              </a:rPr>
            </a:br>
            <a:endParaRPr lang="en-US" sz="1200" dirty="0">
              <a:solidFill>
                <a:schemeClr val="bg1">
                  <a:lumMod val="50000"/>
                </a:schemeClr>
              </a:solidFill>
            </a:endParaRPr>
          </a:p>
          <a:p>
            <a:r>
              <a:rPr lang="en-US" sz="1400" b="1" dirty="0">
                <a:solidFill>
                  <a:srgbClr val="00853E"/>
                </a:solidFill>
              </a:rPr>
              <a:t>Health care surrogate/agent</a:t>
            </a:r>
            <a:endParaRPr lang="en-US" sz="1400" dirty="0">
              <a:solidFill>
                <a:srgbClr val="00853E"/>
              </a:solidFill>
            </a:endParaRPr>
          </a:p>
          <a:p>
            <a:r>
              <a:rPr lang="en-US" sz="1400" dirty="0"/>
              <a:t>Makes health care decisions in the event you are unable and has legal access to your medical records</a:t>
            </a:r>
            <a:br>
              <a:rPr lang="en-US" sz="1400" dirty="0">
                <a:solidFill>
                  <a:schemeClr val="bg1">
                    <a:lumMod val="50000"/>
                  </a:schemeClr>
                </a:solidFill>
              </a:rPr>
            </a:br>
            <a:endParaRPr lang="en-US" sz="1000" dirty="0">
              <a:solidFill>
                <a:schemeClr val="bg1">
                  <a:lumMod val="50000"/>
                </a:schemeClr>
              </a:solidFill>
            </a:endParaRPr>
          </a:p>
          <a:p>
            <a:r>
              <a:rPr lang="en-US" sz="1400" b="1" dirty="0">
                <a:solidFill>
                  <a:srgbClr val="00853E"/>
                </a:solidFill>
              </a:rPr>
              <a:t>Legal guardian</a:t>
            </a:r>
            <a:endParaRPr lang="en-US" sz="1400" dirty="0">
              <a:solidFill>
                <a:srgbClr val="00853E"/>
              </a:solidFill>
            </a:endParaRPr>
          </a:p>
          <a:p>
            <a:r>
              <a:rPr lang="en-US" sz="1400" dirty="0"/>
              <a:t>Has legal authority to care for your personal and property interests if you should need it</a:t>
            </a:r>
          </a:p>
        </p:txBody>
      </p:sp>
      <p:pic>
        <p:nvPicPr>
          <p:cNvPr id="30" name="Picture 29">
            <a:extLst>
              <a:ext uri="{FF2B5EF4-FFF2-40B4-BE49-F238E27FC236}">
                <a16:creationId xmlns:a16="http://schemas.microsoft.com/office/drawing/2014/main" id="{AA3565B8-5B67-007A-8EB2-2E93FFF5CF8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5537" y="3030011"/>
            <a:ext cx="580737" cy="444092"/>
          </a:xfrm>
          <a:prstGeom prst="rect">
            <a:avLst/>
          </a:prstGeom>
        </p:spPr>
      </p:pic>
      <p:pic>
        <p:nvPicPr>
          <p:cNvPr id="31" name="Picture 30">
            <a:extLst>
              <a:ext uri="{FF2B5EF4-FFF2-40B4-BE49-F238E27FC236}">
                <a16:creationId xmlns:a16="http://schemas.microsoft.com/office/drawing/2014/main" id="{7FA6F9D2-DF25-1B9A-F83F-7A3C9C717EF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4869" y="3653420"/>
            <a:ext cx="432957" cy="417587"/>
          </a:xfrm>
          <a:prstGeom prst="rect">
            <a:avLst/>
          </a:prstGeom>
        </p:spPr>
      </p:pic>
      <p:pic>
        <p:nvPicPr>
          <p:cNvPr id="32" name="Picture 31">
            <a:extLst>
              <a:ext uri="{FF2B5EF4-FFF2-40B4-BE49-F238E27FC236}">
                <a16:creationId xmlns:a16="http://schemas.microsoft.com/office/drawing/2014/main" id="{A5CE1AD7-823E-3D6F-E0C5-2629F7C14EA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96233" y="4188941"/>
            <a:ext cx="368328" cy="506452"/>
          </a:xfrm>
          <a:prstGeom prst="rect">
            <a:avLst/>
          </a:prstGeom>
        </p:spPr>
      </p:pic>
      <p:sp>
        <p:nvSpPr>
          <p:cNvPr id="33" name="Rectangle 32">
            <a:extLst>
              <a:ext uri="{FF2B5EF4-FFF2-40B4-BE49-F238E27FC236}">
                <a16:creationId xmlns:a16="http://schemas.microsoft.com/office/drawing/2014/main" id="{5B62EC26-D2A8-182B-0D21-A027B057F684}"/>
              </a:ext>
            </a:extLst>
          </p:cNvPr>
          <p:cNvSpPr/>
          <p:nvPr/>
        </p:nvSpPr>
        <p:spPr>
          <a:xfrm>
            <a:off x="435537" y="4939676"/>
            <a:ext cx="5731933" cy="1351435"/>
          </a:xfrm>
          <a:prstGeom prst="rect">
            <a:avLst/>
          </a:prstGeom>
          <a:solidFill>
            <a:schemeClr val="bg1">
              <a:lumMod val="75000"/>
              <a:alpha val="16000"/>
            </a:schemeClr>
          </a:solidFill>
        </p:spPr>
        <p:txBody>
          <a:bodyPr wrap="square" rtlCol="0" anchor="ctr" anchorCtr="0">
            <a:noAutofit/>
          </a:bodyPr>
          <a:lstStyle/>
          <a:p>
            <a:pPr algn="ctr"/>
            <a:endParaRPr lang="en-US" sz="1600" dirty="0" err="1">
              <a:solidFill>
                <a:schemeClr val="accent3"/>
              </a:solidFill>
            </a:endParaRPr>
          </a:p>
        </p:txBody>
      </p:sp>
      <p:sp>
        <p:nvSpPr>
          <p:cNvPr id="34" name="Rectangle 33">
            <a:extLst>
              <a:ext uri="{FF2B5EF4-FFF2-40B4-BE49-F238E27FC236}">
                <a16:creationId xmlns:a16="http://schemas.microsoft.com/office/drawing/2014/main" id="{A25DB578-7D56-B713-9FF1-68477FAE6D9B}"/>
              </a:ext>
            </a:extLst>
          </p:cNvPr>
          <p:cNvSpPr/>
          <p:nvPr/>
        </p:nvSpPr>
        <p:spPr>
          <a:xfrm>
            <a:off x="555198" y="4939676"/>
            <a:ext cx="4241689" cy="246221"/>
          </a:xfrm>
          <a:prstGeom prst="rect">
            <a:avLst/>
          </a:prstGeom>
        </p:spPr>
        <p:txBody>
          <a:bodyPr wrap="square" lIns="0" tIns="0" rIns="0" bIns="0">
            <a:spAutoFit/>
          </a:bodyPr>
          <a:lstStyle/>
          <a:p>
            <a:r>
              <a:rPr lang="en-US" sz="1600" b="1" dirty="0">
                <a:solidFill>
                  <a:srgbClr val="00853E"/>
                </a:solidFill>
              </a:rPr>
              <a:t>People in these roles can: </a:t>
            </a:r>
          </a:p>
        </p:txBody>
      </p:sp>
      <p:sp>
        <p:nvSpPr>
          <p:cNvPr id="35" name="TextBox 34">
            <a:extLst>
              <a:ext uri="{FF2B5EF4-FFF2-40B4-BE49-F238E27FC236}">
                <a16:creationId xmlns:a16="http://schemas.microsoft.com/office/drawing/2014/main" id="{3D32C0A6-4B85-AC4F-361B-CF024F24CC3C}"/>
              </a:ext>
            </a:extLst>
          </p:cNvPr>
          <p:cNvSpPr txBox="1"/>
          <p:nvPr/>
        </p:nvSpPr>
        <p:spPr>
          <a:xfrm>
            <a:off x="555199" y="5240594"/>
            <a:ext cx="5603806" cy="977191"/>
          </a:xfrm>
          <a:prstGeom prst="rect">
            <a:avLst/>
          </a:prstGeom>
          <a:noFill/>
        </p:spPr>
        <p:txBody>
          <a:bodyPr wrap="square" lIns="0" tIns="0" rIns="0" bIns="0" rtlCol="0">
            <a:spAutoFit/>
          </a:bodyPr>
          <a:lstStyle/>
          <a:p>
            <a:pPr marL="174625" indent="-174625">
              <a:spcBef>
                <a:spcPts val="300"/>
              </a:spcBef>
              <a:buFont typeface="Arial" panose="020B0604020202020204" pitchFamily="34" charset="0"/>
              <a:buChar char="•"/>
            </a:pPr>
            <a:r>
              <a:rPr lang="en-US" sz="1400" dirty="0"/>
              <a:t>Help protect you or your family’s assets</a:t>
            </a:r>
          </a:p>
          <a:p>
            <a:pPr marL="174625" indent="-174625">
              <a:spcBef>
                <a:spcPts val="300"/>
              </a:spcBef>
              <a:buFont typeface="Arial" panose="020B0604020202020204" pitchFamily="34" charset="0"/>
              <a:buChar char="•"/>
            </a:pPr>
            <a:r>
              <a:rPr lang="en-US" sz="1400" dirty="0"/>
              <a:t>Give you and your family peace of mind</a:t>
            </a:r>
          </a:p>
          <a:p>
            <a:pPr marL="174625" indent="-174625">
              <a:spcBef>
                <a:spcPts val="300"/>
              </a:spcBef>
              <a:buFont typeface="Arial" panose="020B0604020202020204" pitchFamily="34" charset="0"/>
              <a:buChar char="•"/>
            </a:pPr>
            <a:r>
              <a:rPr lang="en-US" sz="1400" dirty="0"/>
              <a:t>Clarify who can make decisions if you can’t make them on your own</a:t>
            </a:r>
          </a:p>
          <a:p>
            <a:pPr marL="174625" indent="-174625">
              <a:spcBef>
                <a:spcPts val="300"/>
              </a:spcBef>
              <a:buFont typeface="Arial" panose="020B0604020202020204" pitchFamily="34" charset="0"/>
              <a:buChar char="•"/>
            </a:pPr>
            <a:r>
              <a:rPr lang="en-US" sz="1400" dirty="0"/>
              <a:t>Help you navigate medical decisions</a:t>
            </a:r>
          </a:p>
        </p:txBody>
      </p:sp>
      <p:sp>
        <p:nvSpPr>
          <p:cNvPr id="36" name="Rectangle 35">
            <a:extLst>
              <a:ext uri="{FF2B5EF4-FFF2-40B4-BE49-F238E27FC236}">
                <a16:creationId xmlns:a16="http://schemas.microsoft.com/office/drawing/2014/main" id="{86F1FA5A-98CB-FB2F-DE30-238ACB5D1BDA}"/>
              </a:ext>
            </a:extLst>
          </p:cNvPr>
          <p:cNvSpPr/>
          <p:nvPr/>
        </p:nvSpPr>
        <p:spPr>
          <a:xfrm>
            <a:off x="435537" y="2549877"/>
            <a:ext cx="2588594" cy="307777"/>
          </a:xfrm>
          <a:prstGeom prst="rect">
            <a:avLst/>
          </a:prstGeom>
        </p:spPr>
        <p:txBody>
          <a:bodyPr wrap="none" lIns="0" tIns="0" rIns="0" bIns="0">
            <a:spAutoFit/>
          </a:bodyPr>
          <a:lstStyle/>
          <a:p>
            <a:r>
              <a:rPr lang="en-US" sz="2000" b="1" dirty="0">
                <a:solidFill>
                  <a:schemeClr val="accent3"/>
                </a:solidFill>
              </a:rPr>
              <a:t>Three Roles to Consider:</a:t>
            </a:r>
          </a:p>
        </p:txBody>
      </p:sp>
    </p:spTree>
    <p:extLst>
      <p:ext uri="{BB962C8B-B14F-4D97-AF65-F5344CB8AC3E}">
        <p14:creationId xmlns:p14="http://schemas.microsoft.com/office/powerpoint/2010/main" val="6542600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020" y="365125"/>
            <a:ext cx="10515600" cy="1325563"/>
          </a:xfrm>
        </p:spPr>
        <p:txBody>
          <a:bodyPr>
            <a:normAutofit/>
          </a:bodyPr>
          <a:lstStyle/>
          <a:p>
            <a:r>
              <a:rPr lang="en-US" sz="3200" b="1" dirty="0"/>
              <a:t>Hypothetical Case Study: </a:t>
            </a:r>
            <a:r>
              <a:rPr lang="en-US" sz="3000" i="1" dirty="0"/>
              <a:t>Long-Term Care Planning</a:t>
            </a:r>
          </a:p>
        </p:txBody>
      </p:sp>
      <p:sp>
        <p:nvSpPr>
          <p:cNvPr id="5" name="TextBox 4">
            <a:extLst>
              <a:ext uri="{FF2B5EF4-FFF2-40B4-BE49-F238E27FC236}">
                <a16:creationId xmlns:a16="http://schemas.microsoft.com/office/drawing/2014/main" id="{4213FFDD-78CF-4642-B1C6-CF526895A7D9}"/>
              </a:ext>
            </a:extLst>
          </p:cNvPr>
          <p:cNvSpPr txBox="1"/>
          <p:nvPr/>
        </p:nvSpPr>
        <p:spPr>
          <a:xfrm>
            <a:off x="578840" y="1811146"/>
            <a:ext cx="11155960" cy="4401205"/>
          </a:xfrm>
          <a:prstGeom prst="rect">
            <a:avLst/>
          </a:prstGeom>
          <a:noFill/>
        </p:spPr>
        <p:txBody>
          <a:bodyPr wrap="square" numCol="1" rtlCol="0">
            <a:spAutoFit/>
          </a:bodyPr>
          <a:lstStyle/>
          <a:p>
            <a:pPr>
              <a:lnSpc>
                <a:spcPct val="100000"/>
              </a:lnSpc>
              <a:spcAft>
                <a:spcPts val="1200"/>
              </a:spcAft>
            </a:pPr>
            <a:r>
              <a:rPr lang="en-US" sz="2400" b="1" dirty="0">
                <a:solidFill>
                  <a:srgbClr val="00853E"/>
                </a:solidFill>
              </a:rPr>
              <a:t>Financial Overview </a:t>
            </a:r>
          </a:p>
          <a:p>
            <a:pPr>
              <a:spcAft>
                <a:spcPts val="1200"/>
              </a:spcAft>
            </a:pPr>
            <a:r>
              <a:rPr lang="en-US" sz="2400" dirty="0">
                <a:solidFill>
                  <a:schemeClr val="tx1"/>
                </a:solidFill>
              </a:rPr>
              <a:t>Mary is a healthy 60-year-old with three grown children. As she is close to retirement, she wants to add another layer of protection to her retirement portfolio.</a:t>
            </a:r>
          </a:p>
          <a:p>
            <a:pPr>
              <a:spcAft>
                <a:spcPts val="1200"/>
              </a:spcAft>
            </a:pPr>
            <a:r>
              <a:rPr lang="en-US" sz="2400" dirty="0">
                <a:solidFill>
                  <a:schemeClr val="tx1"/>
                </a:solidFill>
              </a:rPr>
              <a:t>Mary understands how important it is to have a plan in place for long-term care costs if the need arises, as her mother unexpectedly needed long-term care six years ago.</a:t>
            </a:r>
          </a:p>
          <a:p>
            <a:pPr>
              <a:spcAft>
                <a:spcPts val="1200"/>
              </a:spcAft>
            </a:pPr>
            <a:r>
              <a:rPr lang="en-US" sz="2400" dirty="0">
                <a:solidFill>
                  <a:schemeClr val="tx1"/>
                </a:solidFill>
              </a:rPr>
              <a:t>Her mother spent four years in an assisted living facility before transferring to a nursing home. Mary wants to estimate her potential costs should she experience a long-term care event in the future. </a:t>
            </a:r>
          </a:p>
          <a:p>
            <a:pPr>
              <a:spcAft>
                <a:spcPts val="1200"/>
              </a:spcAft>
            </a:pPr>
            <a:r>
              <a:rPr lang="en-US" sz="2400" b="1" dirty="0">
                <a:solidFill>
                  <a:schemeClr val="tx1"/>
                </a:solidFill>
              </a:rPr>
              <a:t>The following slide shows projected future long-term care costs and how much money Mary would need to invest now in the market to self-fund against those costs. </a:t>
            </a:r>
          </a:p>
        </p:txBody>
      </p:sp>
    </p:spTree>
    <p:extLst>
      <p:ext uri="{BB962C8B-B14F-4D97-AF65-F5344CB8AC3E}">
        <p14:creationId xmlns:p14="http://schemas.microsoft.com/office/powerpoint/2010/main" val="2520070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020" y="365125"/>
            <a:ext cx="10515600" cy="1325563"/>
          </a:xfrm>
        </p:spPr>
        <p:txBody>
          <a:bodyPr>
            <a:normAutofit/>
          </a:bodyPr>
          <a:lstStyle/>
          <a:p>
            <a:r>
              <a:rPr lang="en-US" sz="3200" b="1" dirty="0"/>
              <a:t>Case Study: </a:t>
            </a:r>
            <a:r>
              <a:rPr lang="en-US" sz="3000" i="1" dirty="0"/>
              <a:t>Long-Term Care Planning (cont.)</a:t>
            </a:r>
          </a:p>
        </p:txBody>
      </p:sp>
      <p:graphicFrame>
        <p:nvGraphicFramePr>
          <p:cNvPr id="3" name="Chart 2">
            <a:extLst>
              <a:ext uri="{FF2B5EF4-FFF2-40B4-BE49-F238E27FC236}">
                <a16:creationId xmlns:a16="http://schemas.microsoft.com/office/drawing/2014/main" id="{31530DA2-59BA-248A-254E-8BDCA9794B9A}"/>
              </a:ext>
            </a:extLst>
          </p:cNvPr>
          <p:cNvGraphicFramePr/>
          <p:nvPr>
            <p:extLst>
              <p:ext uri="{D42A27DB-BD31-4B8C-83A1-F6EECF244321}">
                <p14:modId xmlns:p14="http://schemas.microsoft.com/office/powerpoint/2010/main" val="3832893217"/>
              </p:ext>
            </p:extLst>
          </p:nvPr>
        </p:nvGraphicFramePr>
        <p:xfrm>
          <a:off x="431800" y="1690688"/>
          <a:ext cx="6902450" cy="4314327"/>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a16="http://schemas.microsoft.com/office/drawing/2014/main" id="{BA16D863-A59D-8084-FC40-6B901A747F3A}"/>
              </a:ext>
            </a:extLst>
          </p:cNvPr>
          <p:cNvSpPr txBox="1"/>
          <p:nvPr/>
        </p:nvSpPr>
        <p:spPr>
          <a:xfrm>
            <a:off x="1362075" y="5871665"/>
            <a:ext cx="819150" cy="461665"/>
          </a:xfrm>
          <a:prstGeom prst="rect">
            <a:avLst/>
          </a:prstGeom>
          <a:noFill/>
        </p:spPr>
        <p:txBody>
          <a:bodyPr wrap="square" rtlCol="0">
            <a:spAutoFit/>
          </a:bodyPr>
          <a:lstStyle/>
          <a:p>
            <a:pPr algn="ctr"/>
            <a:r>
              <a:rPr lang="en-US" sz="1200" dirty="0">
                <a:solidFill>
                  <a:schemeClr val="tx1">
                    <a:lumMod val="65000"/>
                    <a:lumOff val="35000"/>
                  </a:schemeClr>
                </a:solidFill>
              </a:rPr>
              <a:t>Assisted Living</a:t>
            </a:r>
          </a:p>
        </p:txBody>
      </p:sp>
      <p:sp>
        <p:nvSpPr>
          <p:cNvPr id="7" name="TextBox 6">
            <a:extLst>
              <a:ext uri="{FF2B5EF4-FFF2-40B4-BE49-F238E27FC236}">
                <a16:creationId xmlns:a16="http://schemas.microsoft.com/office/drawing/2014/main" id="{F5F91CAF-CD78-ECF8-1DA2-F283A358D9E4}"/>
              </a:ext>
            </a:extLst>
          </p:cNvPr>
          <p:cNvSpPr txBox="1"/>
          <p:nvPr/>
        </p:nvSpPr>
        <p:spPr>
          <a:xfrm>
            <a:off x="2339975" y="5871665"/>
            <a:ext cx="819150" cy="461665"/>
          </a:xfrm>
          <a:prstGeom prst="rect">
            <a:avLst/>
          </a:prstGeom>
          <a:noFill/>
        </p:spPr>
        <p:txBody>
          <a:bodyPr wrap="square" rtlCol="0">
            <a:spAutoFit/>
          </a:bodyPr>
          <a:lstStyle/>
          <a:p>
            <a:pPr algn="ctr"/>
            <a:r>
              <a:rPr lang="en-US" sz="1200" dirty="0">
                <a:solidFill>
                  <a:schemeClr val="tx1">
                    <a:lumMod val="65000"/>
                    <a:lumOff val="35000"/>
                  </a:schemeClr>
                </a:solidFill>
              </a:rPr>
              <a:t>Assisted Living</a:t>
            </a:r>
          </a:p>
        </p:txBody>
      </p:sp>
      <p:sp>
        <p:nvSpPr>
          <p:cNvPr id="8" name="TextBox 7">
            <a:extLst>
              <a:ext uri="{FF2B5EF4-FFF2-40B4-BE49-F238E27FC236}">
                <a16:creationId xmlns:a16="http://schemas.microsoft.com/office/drawing/2014/main" id="{422F4451-78E8-B348-BF57-21210FEECD12}"/>
              </a:ext>
            </a:extLst>
          </p:cNvPr>
          <p:cNvSpPr txBox="1"/>
          <p:nvPr/>
        </p:nvSpPr>
        <p:spPr>
          <a:xfrm>
            <a:off x="3332162" y="5871665"/>
            <a:ext cx="819150" cy="461665"/>
          </a:xfrm>
          <a:prstGeom prst="rect">
            <a:avLst/>
          </a:prstGeom>
          <a:noFill/>
        </p:spPr>
        <p:txBody>
          <a:bodyPr wrap="square" rtlCol="0">
            <a:spAutoFit/>
          </a:bodyPr>
          <a:lstStyle/>
          <a:p>
            <a:pPr algn="ctr"/>
            <a:r>
              <a:rPr lang="en-US" sz="1200" dirty="0">
                <a:solidFill>
                  <a:schemeClr val="tx1">
                    <a:lumMod val="65000"/>
                    <a:lumOff val="35000"/>
                  </a:schemeClr>
                </a:solidFill>
              </a:rPr>
              <a:t>Assisted Living</a:t>
            </a:r>
          </a:p>
        </p:txBody>
      </p:sp>
      <p:sp>
        <p:nvSpPr>
          <p:cNvPr id="9" name="TextBox 8">
            <a:extLst>
              <a:ext uri="{FF2B5EF4-FFF2-40B4-BE49-F238E27FC236}">
                <a16:creationId xmlns:a16="http://schemas.microsoft.com/office/drawing/2014/main" id="{C43AE8F4-91FD-D9BE-9EF2-CADE84DD90B4}"/>
              </a:ext>
            </a:extLst>
          </p:cNvPr>
          <p:cNvSpPr txBox="1"/>
          <p:nvPr/>
        </p:nvSpPr>
        <p:spPr>
          <a:xfrm>
            <a:off x="4324349" y="5866405"/>
            <a:ext cx="819150" cy="461665"/>
          </a:xfrm>
          <a:prstGeom prst="rect">
            <a:avLst/>
          </a:prstGeom>
          <a:noFill/>
        </p:spPr>
        <p:txBody>
          <a:bodyPr wrap="square" rtlCol="0">
            <a:spAutoFit/>
          </a:bodyPr>
          <a:lstStyle/>
          <a:p>
            <a:pPr algn="ctr"/>
            <a:r>
              <a:rPr lang="en-US" sz="1200" dirty="0">
                <a:solidFill>
                  <a:schemeClr val="tx1">
                    <a:lumMod val="65000"/>
                    <a:lumOff val="35000"/>
                  </a:schemeClr>
                </a:solidFill>
              </a:rPr>
              <a:t>Assisted Living</a:t>
            </a:r>
          </a:p>
        </p:txBody>
      </p:sp>
      <p:sp>
        <p:nvSpPr>
          <p:cNvPr id="10" name="TextBox 9">
            <a:extLst>
              <a:ext uri="{FF2B5EF4-FFF2-40B4-BE49-F238E27FC236}">
                <a16:creationId xmlns:a16="http://schemas.microsoft.com/office/drawing/2014/main" id="{CC7B274A-358F-C7DE-417F-23E4E74114B3}"/>
              </a:ext>
            </a:extLst>
          </p:cNvPr>
          <p:cNvSpPr txBox="1"/>
          <p:nvPr/>
        </p:nvSpPr>
        <p:spPr>
          <a:xfrm>
            <a:off x="5226048" y="5866404"/>
            <a:ext cx="992187" cy="461665"/>
          </a:xfrm>
          <a:prstGeom prst="rect">
            <a:avLst/>
          </a:prstGeom>
          <a:noFill/>
        </p:spPr>
        <p:txBody>
          <a:bodyPr wrap="square" rtlCol="0">
            <a:spAutoFit/>
          </a:bodyPr>
          <a:lstStyle/>
          <a:p>
            <a:pPr algn="ctr"/>
            <a:r>
              <a:rPr lang="en-US" sz="1200" dirty="0">
                <a:solidFill>
                  <a:schemeClr val="tx1">
                    <a:lumMod val="65000"/>
                    <a:lumOff val="35000"/>
                  </a:schemeClr>
                </a:solidFill>
              </a:rPr>
              <a:t>Skilled Nursing Care</a:t>
            </a:r>
          </a:p>
        </p:txBody>
      </p:sp>
      <p:sp>
        <p:nvSpPr>
          <p:cNvPr id="11" name="TextBox 10">
            <a:extLst>
              <a:ext uri="{FF2B5EF4-FFF2-40B4-BE49-F238E27FC236}">
                <a16:creationId xmlns:a16="http://schemas.microsoft.com/office/drawing/2014/main" id="{A9EA68E4-2FE6-0F2F-ED59-3E73174A01EF}"/>
              </a:ext>
            </a:extLst>
          </p:cNvPr>
          <p:cNvSpPr txBox="1"/>
          <p:nvPr/>
        </p:nvSpPr>
        <p:spPr>
          <a:xfrm>
            <a:off x="6191246" y="5866404"/>
            <a:ext cx="992187" cy="461665"/>
          </a:xfrm>
          <a:prstGeom prst="rect">
            <a:avLst/>
          </a:prstGeom>
          <a:noFill/>
        </p:spPr>
        <p:txBody>
          <a:bodyPr wrap="square" rtlCol="0">
            <a:spAutoFit/>
          </a:bodyPr>
          <a:lstStyle/>
          <a:p>
            <a:pPr algn="ctr"/>
            <a:r>
              <a:rPr lang="en-US" sz="1200" dirty="0">
                <a:solidFill>
                  <a:schemeClr val="tx1">
                    <a:lumMod val="65000"/>
                    <a:lumOff val="35000"/>
                  </a:schemeClr>
                </a:solidFill>
              </a:rPr>
              <a:t>Skilled Nursing Care</a:t>
            </a:r>
          </a:p>
        </p:txBody>
      </p:sp>
      <p:sp>
        <p:nvSpPr>
          <p:cNvPr id="12" name="TextBox 11">
            <a:extLst>
              <a:ext uri="{FF2B5EF4-FFF2-40B4-BE49-F238E27FC236}">
                <a16:creationId xmlns:a16="http://schemas.microsoft.com/office/drawing/2014/main" id="{2DB68016-EF0C-F5E1-C21E-F0153B72A88B}"/>
              </a:ext>
            </a:extLst>
          </p:cNvPr>
          <p:cNvSpPr txBox="1"/>
          <p:nvPr/>
        </p:nvSpPr>
        <p:spPr>
          <a:xfrm>
            <a:off x="8192279" y="2550921"/>
            <a:ext cx="2930931" cy="615553"/>
          </a:xfrm>
          <a:prstGeom prst="rect">
            <a:avLst/>
          </a:prstGeom>
          <a:noFill/>
        </p:spPr>
        <p:txBody>
          <a:bodyPr wrap="none" lIns="0" tIns="0" rIns="0" bIns="0" rtlCol="0">
            <a:spAutoFit/>
          </a:bodyPr>
          <a:lstStyle/>
          <a:p>
            <a:r>
              <a:rPr lang="en-US" sz="2000" b="1" dirty="0"/>
              <a:t>60-year-old female with an </a:t>
            </a:r>
          </a:p>
          <a:p>
            <a:r>
              <a:rPr lang="en-US" sz="2000" b="1" dirty="0"/>
              <a:t>LTC need starting at age 80</a:t>
            </a:r>
          </a:p>
        </p:txBody>
      </p:sp>
      <p:sp>
        <p:nvSpPr>
          <p:cNvPr id="13" name="TextBox 12">
            <a:extLst>
              <a:ext uri="{FF2B5EF4-FFF2-40B4-BE49-F238E27FC236}">
                <a16:creationId xmlns:a16="http://schemas.microsoft.com/office/drawing/2014/main" id="{3EFC62DC-43D0-9E6A-1DC4-CB4F3A61DBFF}"/>
              </a:ext>
            </a:extLst>
          </p:cNvPr>
          <p:cNvSpPr txBox="1"/>
          <p:nvPr/>
        </p:nvSpPr>
        <p:spPr>
          <a:xfrm>
            <a:off x="8210688" y="3429000"/>
            <a:ext cx="2305851" cy="1261884"/>
          </a:xfrm>
          <a:prstGeom prst="rect">
            <a:avLst/>
          </a:prstGeom>
          <a:noFill/>
        </p:spPr>
        <p:txBody>
          <a:bodyPr wrap="square" lIns="0" tIns="0" rIns="0" bIns="0" rtlCol="0">
            <a:spAutoFit/>
          </a:bodyPr>
          <a:lstStyle/>
          <a:p>
            <a:r>
              <a:rPr lang="en-US" sz="3200" b="1" dirty="0">
                <a:solidFill>
                  <a:srgbClr val="00853E"/>
                </a:solidFill>
              </a:rPr>
              <a:t>$681,952</a:t>
            </a:r>
          </a:p>
          <a:p>
            <a:r>
              <a:rPr lang="en-US" sz="1400" dirty="0"/>
              <a:t>Cumulative LTC costs</a:t>
            </a:r>
          </a:p>
          <a:p>
            <a:endParaRPr lang="en-US" dirty="0">
              <a:solidFill>
                <a:schemeClr val="accent6"/>
              </a:solidFill>
            </a:endParaRPr>
          </a:p>
          <a:p>
            <a:endParaRPr lang="en-US" dirty="0">
              <a:solidFill>
                <a:schemeClr val="accent6"/>
              </a:solidFill>
            </a:endParaRPr>
          </a:p>
        </p:txBody>
      </p:sp>
      <p:sp>
        <p:nvSpPr>
          <p:cNvPr id="14" name="TextBox 13">
            <a:extLst>
              <a:ext uri="{FF2B5EF4-FFF2-40B4-BE49-F238E27FC236}">
                <a16:creationId xmlns:a16="http://schemas.microsoft.com/office/drawing/2014/main" id="{F2AC8536-4F46-706A-11E3-39EC7998E335}"/>
              </a:ext>
            </a:extLst>
          </p:cNvPr>
          <p:cNvSpPr txBox="1"/>
          <p:nvPr/>
        </p:nvSpPr>
        <p:spPr>
          <a:xfrm>
            <a:off x="8210688" y="4345797"/>
            <a:ext cx="2923609" cy="1477328"/>
          </a:xfrm>
          <a:prstGeom prst="rect">
            <a:avLst/>
          </a:prstGeom>
          <a:noFill/>
        </p:spPr>
        <p:txBody>
          <a:bodyPr wrap="square" lIns="0" tIns="0" rIns="0" bIns="0" rtlCol="0">
            <a:spAutoFit/>
          </a:bodyPr>
          <a:lstStyle/>
          <a:p>
            <a:r>
              <a:rPr lang="en-US" sz="3200" b="1" dirty="0">
                <a:solidFill>
                  <a:schemeClr val="tx1">
                    <a:lumMod val="65000"/>
                    <a:lumOff val="35000"/>
                  </a:schemeClr>
                </a:solidFill>
              </a:rPr>
              <a:t>$311,234</a:t>
            </a:r>
            <a:r>
              <a:rPr lang="en-US" sz="3200" b="1" baseline="30000" dirty="0">
                <a:solidFill>
                  <a:schemeClr val="tx1">
                    <a:lumMod val="65000"/>
                    <a:lumOff val="35000"/>
                  </a:schemeClr>
                </a:solidFill>
              </a:rPr>
              <a:t>*</a:t>
            </a:r>
          </a:p>
          <a:p>
            <a:r>
              <a:rPr lang="en-US" sz="1400" dirty="0"/>
              <a:t>Amount needed to invest at age 60 to pay for cumulative LTC costs</a:t>
            </a:r>
          </a:p>
          <a:p>
            <a:endParaRPr lang="en-US" dirty="0">
              <a:solidFill>
                <a:schemeClr val="accent6"/>
              </a:solidFill>
            </a:endParaRPr>
          </a:p>
          <a:p>
            <a:endParaRPr lang="en-US" dirty="0">
              <a:solidFill>
                <a:schemeClr val="accent6"/>
              </a:solidFill>
            </a:endParaRPr>
          </a:p>
        </p:txBody>
      </p:sp>
      <p:sp>
        <p:nvSpPr>
          <p:cNvPr id="15" name="Rectangle 14">
            <a:extLst>
              <a:ext uri="{FF2B5EF4-FFF2-40B4-BE49-F238E27FC236}">
                <a16:creationId xmlns:a16="http://schemas.microsoft.com/office/drawing/2014/main" id="{80A8D2C1-7AB5-6787-4E36-ED02C07EE749}"/>
              </a:ext>
            </a:extLst>
          </p:cNvPr>
          <p:cNvSpPr/>
          <p:nvPr/>
        </p:nvSpPr>
        <p:spPr>
          <a:xfrm>
            <a:off x="176290" y="6464300"/>
            <a:ext cx="7413470" cy="400110"/>
          </a:xfrm>
          <a:prstGeom prst="rect">
            <a:avLst/>
          </a:prstGeom>
        </p:spPr>
        <p:txBody>
          <a:bodyPr wrap="square">
            <a:spAutoFit/>
          </a:bodyPr>
          <a:lstStyle/>
          <a:p>
            <a:pPr marL="109728" indent="-109728"/>
            <a:r>
              <a:rPr lang="en-US" sz="1000" dirty="0">
                <a:solidFill>
                  <a:schemeClr val="bg1"/>
                </a:solidFill>
                <a:hlinkClick r:id="rId4">
                  <a:extLst>
                    <a:ext uri="{A12FA001-AC4F-418D-AE19-62706E023703}">
                      <ahyp:hlinkClr xmlns:ahyp="http://schemas.microsoft.com/office/drawing/2018/hyperlinkcolor" val="tx"/>
                    </a:ext>
                  </a:extLst>
                </a:hlinkClick>
              </a:rPr>
              <a:t>Senior Care Costs / Aging Care Calculator</a:t>
            </a:r>
            <a:r>
              <a:rPr lang="en-US" sz="1000" dirty="0">
                <a:solidFill>
                  <a:schemeClr val="bg1"/>
                </a:solidFill>
              </a:rPr>
              <a:t>. PayingForSeniorCare.com, August 22, 2020. </a:t>
            </a:r>
          </a:p>
          <a:p>
            <a:pPr marL="109728" indent="-109728"/>
            <a:r>
              <a:rPr lang="en-US" sz="1000" dirty="0">
                <a:solidFill>
                  <a:schemeClr val="bg1"/>
                </a:solidFill>
              </a:rPr>
              <a:t>*</a:t>
            </a:r>
            <a:r>
              <a:rPr lang="en-US" sz="1000" baseline="30000" dirty="0">
                <a:solidFill>
                  <a:schemeClr val="bg1"/>
                </a:solidFill>
              </a:rPr>
              <a:t>	</a:t>
            </a:r>
            <a:r>
              <a:rPr lang="en-US" sz="1000" dirty="0">
                <a:solidFill>
                  <a:schemeClr val="bg1"/>
                </a:solidFill>
              </a:rPr>
              <a:t>Assumes 3% inflation on LTC costs and a net 4% rate of return.</a:t>
            </a:r>
          </a:p>
        </p:txBody>
      </p:sp>
    </p:spTree>
    <p:extLst>
      <p:ext uri="{BB962C8B-B14F-4D97-AF65-F5344CB8AC3E}">
        <p14:creationId xmlns:p14="http://schemas.microsoft.com/office/powerpoint/2010/main" val="37176751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650CC-05FC-CF53-7D32-13A5C443BCF8}"/>
              </a:ext>
            </a:extLst>
          </p:cNvPr>
          <p:cNvSpPr>
            <a:spLocks noGrp="1"/>
          </p:cNvSpPr>
          <p:nvPr>
            <p:ph type="title"/>
          </p:nvPr>
        </p:nvSpPr>
        <p:spPr/>
        <p:txBody>
          <a:bodyPr/>
          <a:lstStyle/>
          <a:p>
            <a:r>
              <a:rPr lang="en-US" dirty="0"/>
              <a:t>Considerations for MIT Employees</a:t>
            </a:r>
          </a:p>
        </p:txBody>
      </p:sp>
      <p:sp>
        <p:nvSpPr>
          <p:cNvPr id="3" name="Content Placeholder 2">
            <a:extLst>
              <a:ext uri="{FF2B5EF4-FFF2-40B4-BE49-F238E27FC236}">
                <a16:creationId xmlns:a16="http://schemas.microsoft.com/office/drawing/2014/main" id="{D24FE311-7C33-A7CA-4653-6A5D6C220A27}"/>
              </a:ext>
            </a:extLst>
          </p:cNvPr>
          <p:cNvSpPr>
            <a:spLocks noGrp="1"/>
          </p:cNvSpPr>
          <p:nvPr>
            <p:ph idx="1"/>
          </p:nvPr>
        </p:nvSpPr>
        <p:spPr/>
        <p:txBody>
          <a:bodyPr>
            <a:normAutofit lnSpcReduction="10000"/>
          </a:bodyPr>
          <a:lstStyle/>
          <a:p>
            <a:r>
              <a:rPr lang="en-US" dirty="0"/>
              <a:t>Coverage is currently offered through MIT as a group benefit, but you pay 100% of the cost.</a:t>
            </a:r>
          </a:p>
          <a:p>
            <a:endParaRPr lang="en-US" dirty="0"/>
          </a:p>
          <a:p>
            <a:r>
              <a:rPr lang="en-US" dirty="0"/>
              <a:t>In choosing a long term care insurance company, it is important to look at their record of price increases and their overall financial stability.</a:t>
            </a:r>
          </a:p>
          <a:p>
            <a:endParaRPr lang="en-US" dirty="0"/>
          </a:p>
          <a:p>
            <a:r>
              <a:rPr lang="en-US" dirty="0"/>
              <a:t>In comparing pricing for long term care policies, remember that some policies charge a flat rate which includes inflation increases while other policies increase their pricing yearly to account for inflation.</a:t>
            </a:r>
          </a:p>
        </p:txBody>
      </p:sp>
      <p:sp>
        <p:nvSpPr>
          <p:cNvPr id="5" name="TextBox 4">
            <a:extLst>
              <a:ext uri="{FF2B5EF4-FFF2-40B4-BE49-F238E27FC236}">
                <a16:creationId xmlns:a16="http://schemas.microsoft.com/office/drawing/2014/main" id="{9ADB6EB4-30F6-247C-0EEE-DA194349A041}"/>
              </a:ext>
            </a:extLst>
          </p:cNvPr>
          <p:cNvSpPr txBox="1"/>
          <p:nvPr/>
        </p:nvSpPr>
        <p:spPr>
          <a:xfrm>
            <a:off x="603914" y="6492875"/>
            <a:ext cx="7257196" cy="369332"/>
          </a:xfrm>
          <a:prstGeom prst="rect">
            <a:avLst/>
          </a:prstGeom>
          <a:noFill/>
        </p:spPr>
        <p:txBody>
          <a:bodyPr wrap="square">
            <a:spAutoFit/>
          </a:bodyPr>
          <a:lstStyle/>
          <a:p>
            <a:r>
              <a:rPr lang="en-US" dirty="0"/>
              <a:t>https://www.genworth.com/about-us/leading-the-industry/ratings.html</a:t>
            </a:r>
          </a:p>
        </p:txBody>
      </p:sp>
    </p:spTree>
    <p:extLst>
      <p:ext uri="{BB962C8B-B14F-4D97-AF65-F5344CB8AC3E}">
        <p14:creationId xmlns:p14="http://schemas.microsoft.com/office/powerpoint/2010/main" val="2749343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BE5D995-3D81-4643-BC90-425658F9B19A}"/>
              </a:ext>
            </a:extLst>
          </p:cNvPr>
          <p:cNvSpPr txBox="1"/>
          <p:nvPr/>
        </p:nvSpPr>
        <p:spPr>
          <a:xfrm>
            <a:off x="578840" y="1811146"/>
            <a:ext cx="10774960" cy="3903504"/>
          </a:xfrm>
          <a:prstGeom prst="rect">
            <a:avLst/>
          </a:prstGeom>
          <a:noFill/>
        </p:spPr>
        <p:txBody>
          <a:bodyPr wrap="square" numCol="1" rtlCol="0">
            <a:spAutoFit/>
          </a:bodyPr>
          <a:lstStyle/>
          <a:p>
            <a:pPr marL="465138" lvl="1" indent="-457200">
              <a:lnSpc>
                <a:spcPct val="150000"/>
              </a:lnSpc>
              <a:buClr>
                <a:schemeClr val="tx1"/>
              </a:buClr>
              <a:buFont typeface="Arial" panose="020B0604020202020204" pitchFamily="34" charset="0"/>
              <a:buChar char="•"/>
            </a:pPr>
            <a:r>
              <a:rPr lang="en-US" sz="2800" dirty="0">
                <a:solidFill>
                  <a:schemeClr val="tx1"/>
                </a:solidFill>
              </a:rPr>
              <a:t>What is long-term care?</a:t>
            </a:r>
          </a:p>
          <a:p>
            <a:pPr marL="465138" lvl="1" indent="-457200">
              <a:lnSpc>
                <a:spcPct val="150000"/>
              </a:lnSpc>
              <a:buClr>
                <a:schemeClr val="tx1"/>
              </a:buClr>
              <a:buFont typeface="Arial" panose="020B0604020202020204" pitchFamily="34" charset="0"/>
              <a:buChar char="•"/>
            </a:pPr>
            <a:r>
              <a:rPr lang="en-US" sz="2800" dirty="0">
                <a:solidFill>
                  <a:schemeClr val="tx1"/>
                </a:solidFill>
              </a:rPr>
              <a:t>Popular types, costs, and ways to pay for care</a:t>
            </a:r>
          </a:p>
          <a:p>
            <a:pPr marL="465138" lvl="1" indent="-457200">
              <a:lnSpc>
                <a:spcPct val="150000"/>
              </a:lnSpc>
              <a:buClr>
                <a:schemeClr val="tx1"/>
              </a:buClr>
              <a:buFont typeface="Arial" panose="020B0604020202020204" pitchFamily="34" charset="0"/>
              <a:buChar char="•"/>
            </a:pPr>
            <a:r>
              <a:rPr lang="en-US" sz="2800" dirty="0">
                <a:solidFill>
                  <a:schemeClr val="tx1"/>
                </a:solidFill>
              </a:rPr>
              <a:t>Hybrid life insurance and long-term care (LTC) vs. traditional LTC</a:t>
            </a:r>
          </a:p>
          <a:p>
            <a:pPr marL="465138" lvl="1" indent="-457200">
              <a:lnSpc>
                <a:spcPct val="150000"/>
              </a:lnSpc>
              <a:buClr>
                <a:schemeClr val="tx1"/>
              </a:buClr>
              <a:buFont typeface="Arial" panose="020B0604020202020204" pitchFamily="34" charset="0"/>
              <a:buChar char="•"/>
            </a:pPr>
            <a:r>
              <a:rPr lang="en-US" sz="2800" dirty="0">
                <a:solidFill>
                  <a:schemeClr val="tx1"/>
                </a:solidFill>
              </a:rPr>
              <a:t>Claims payments: Indemnity vs. reimbursement</a:t>
            </a:r>
          </a:p>
          <a:p>
            <a:pPr marL="465138" lvl="1" indent="-457200">
              <a:lnSpc>
                <a:spcPct val="150000"/>
              </a:lnSpc>
              <a:buClr>
                <a:schemeClr val="tx1"/>
              </a:buClr>
              <a:buFont typeface="Arial" panose="020B0604020202020204" pitchFamily="34" charset="0"/>
              <a:buChar char="•"/>
            </a:pPr>
            <a:r>
              <a:rPr lang="en-US" sz="2800" dirty="0">
                <a:solidFill>
                  <a:schemeClr val="tx1"/>
                </a:solidFill>
              </a:rPr>
              <a:t>Managing long-term care needs</a:t>
            </a:r>
          </a:p>
          <a:p>
            <a:pPr marL="465138" lvl="1" indent="-457200">
              <a:lnSpc>
                <a:spcPct val="150000"/>
              </a:lnSpc>
              <a:buClr>
                <a:schemeClr val="tx1"/>
              </a:buClr>
              <a:buFont typeface="Arial" panose="020B0604020202020204" pitchFamily="34" charset="0"/>
              <a:buChar char="•"/>
            </a:pPr>
            <a:r>
              <a:rPr lang="en-US" sz="2800" dirty="0">
                <a:solidFill>
                  <a:schemeClr val="tx1"/>
                </a:solidFill>
              </a:rPr>
              <a:t>Long-term care: A case study</a:t>
            </a:r>
          </a:p>
        </p:txBody>
      </p:sp>
      <p:sp>
        <p:nvSpPr>
          <p:cNvPr id="2" name="Title 1"/>
          <p:cNvSpPr>
            <a:spLocks noGrp="1"/>
          </p:cNvSpPr>
          <p:nvPr>
            <p:ph type="title"/>
          </p:nvPr>
        </p:nvSpPr>
        <p:spPr/>
        <p:txBody>
          <a:bodyPr/>
          <a:lstStyle/>
          <a:p>
            <a:r>
              <a:rPr lang="en-US" dirty="0">
                <a:solidFill>
                  <a:srgbClr val="00853E"/>
                </a:solidFill>
              </a:rPr>
              <a:t>Today’s Agenda</a:t>
            </a:r>
          </a:p>
        </p:txBody>
      </p:sp>
    </p:spTree>
    <p:extLst>
      <p:ext uri="{BB962C8B-B14F-4D97-AF65-F5344CB8AC3E}">
        <p14:creationId xmlns:p14="http://schemas.microsoft.com/office/powerpoint/2010/main" val="29291252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FC5C3-3172-5400-0E6D-FA14D6909DB0}"/>
              </a:ext>
            </a:extLst>
          </p:cNvPr>
          <p:cNvSpPr>
            <a:spLocks noGrp="1"/>
          </p:cNvSpPr>
          <p:nvPr>
            <p:ph type="ctrTitle"/>
          </p:nvPr>
        </p:nvSpPr>
        <p:spPr>
          <a:xfrm>
            <a:off x="647700" y="3189288"/>
            <a:ext cx="9144000" cy="2387600"/>
          </a:xfrm>
        </p:spPr>
        <p:txBody>
          <a:bodyPr>
            <a:normAutofit fontScale="90000"/>
          </a:bodyPr>
          <a:lstStyle/>
          <a:p>
            <a:pPr algn="l"/>
            <a:r>
              <a:rPr lang="en-US" dirty="0">
                <a:solidFill>
                  <a:srgbClr val="00853E"/>
                </a:solidFill>
              </a:rPr>
              <a:t>Work with your </a:t>
            </a:r>
            <a:br>
              <a:rPr lang="en-US" dirty="0">
                <a:solidFill>
                  <a:srgbClr val="00853E"/>
                </a:solidFill>
              </a:rPr>
            </a:br>
            <a:r>
              <a:rPr lang="en-US" dirty="0">
                <a:solidFill>
                  <a:srgbClr val="00853E"/>
                </a:solidFill>
              </a:rPr>
              <a:t>financial professional </a:t>
            </a:r>
            <a:br>
              <a:rPr lang="en-US" dirty="0">
                <a:solidFill>
                  <a:srgbClr val="00853E"/>
                </a:solidFill>
              </a:rPr>
            </a:br>
            <a:r>
              <a:rPr lang="en-US" dirty="0">
                <a:solidFill>
                  <a:srgbClr val="00853E"/>
                </a:solidFill>
              </a:rPr>
              <a:t>to build a strategy that </a:t>
            </a:r>
            <a:br>
              <a:rPr lang="en-US" dirty="0">
                <a:solidFill>
                  <a:srgbClr val="00853E"/>
                </a:solidFill>
              </a:rPr>
            </a:br>
            <a:r>
              <a:rPr lang="en-US" dirty="0">
                <a:solidFill>
                  <a:srgbClr val="00853E"/>
                </a:solidFill>
              </a:rPr>
              <a:t>can help you prepare </a:t>
            </a:r>
            <a:br>
              <a:rPr lang="en-US" dirty="0">
                <a:solidFill>
                  <a:srgbClr val="00853E"/>
                </a:solidFill>
              </a:rPr>
            </a:br>
            <a:r>
              <a:rPr lang="en-US" dirty="0">
                <a:solidFill>
                  <a:srgbClr val="00853E"/>
                </a:solidFill>
              </a:rPr>
              <a:t>for the possibility of a </a:t>
            </a:r>
            <a:br>
              <a:rPr lang="en-US" dirty="0">
                <a:solidFill>
                  <a:srgbClr val="00853E"/>
                </a:solidFill>
              </a:rPr>
            </a:br>
            <a:r>
              <a:rPr lang="en-US" dirty="0">
                <a:solidFill>
                  <a:srgbClr val="00853E"/>
                </a:solidFill>
              </a:rPr>
              <a:t>long-term care event.</a:t>
            </a:r>
          </a:p>
        </p:txBody>
      </p:sp>
    </p:spTree>
    <p:extLst>
      <p:ext uri="{BB962C8B-B14F-4D97-AF65-F5344CB8AC3E}">
        <p14:creationId xmlns:p14="http://schemas.microsoft.com/office/powerpoint/2010/main" val="34345674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74A5EBB-8F35-449D-B894-4DF2544B4747}"/>
              </a:ext>
            </a:extLst>
          </p:cNvPr>
          <p:cNvSpPr txBox="1"/>
          <p:nvPr/>
        </p:nvSpPr>
        <p:spPr>
          <a:xfrm>
            <a:off x="511277" y="1981200"/>
            <a:ext cx="11405420" cy="4524315"/>
          </a:xfrm>
          <a:prstGeom prst="rect">
            <a:avLst/>
          </a:prstGeom>
          <a:noFill/>
        </p:spPr>
        <p:txBody>
          <a:bodyPr wrap="square" numCol="2" rtlCol="0">
            <a:spAutoFit/>
          </a:bodyPr>
          <a:lstStyle/>
          <a:p>
            <a:pPr marL="214313" indent="-214313" defTabSz="685800">
              <a:buFont typeface="Arial" panose="020B0604020202020204" pitchFamily="34" charset="0"/>
              <a:buChar char="•"/>
            </a:pPr>
            <a:r>
              <a:rPr lang="en-US" sz="1900" dirty="0">
                <a:solidFill>
                  <a:prstClr val="black"/>
                </a:solidFill>
              </a:rPr>
              <a:t>Save Early</a:t>
            </a: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r>
              <a:rPr lang="en-US" sz="1900" dirty="0">
                <a:solidFill>
                  <a:prstClr val="black"/>
                </a:solidFill>
              </a:rPr>
              <a:t>Get a Health Care Proxy &amp; Durable Power of Attorney</a:t>
            </a: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r>
              <a:rPr lang="en-US" sz="1900" dirty="0">
                <a:solidFill>
                  <a:prstClr val="black"/>
                </a:solidFill>
              </a:rPr>
              <a:t>Permanent and Emergency Guardians for Children</a:t>
            </a: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r>
              <a:rPr lang="en-US" sz="1900" dirty="0">
                <a:solidFill>
                  <a:prstClr val="black"/>
                </a:solidFill>
              </a:rPr>
              <a:t>Stockpile cash before a home purchase</a:t>
            </a: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r>
              <a:rPr lang="en-US" sz="1900" dirty="0">
                <a:solidFill>
                  <a:prstClr val="black"/>
                </a:solidFill>
              </a:rPr>
              <a:t>You can finance an education, but not retirement</a:t>
            </a: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r>
              <a:rPr lang="en-US" sz="1900" dirty="0">
                <a:solidFill>
                  <a:prstClr val="black"/>
                </a:solidFill>
              </a:rPr>
              <a:t>Take your employer match</a:t>
            </a: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r>
              <a:rPr lang="en-US" sz="1900" dirty="0">
                <a:solidFill>
                  <a:prstClr val="black"/>
                </a:solidFill>
              </a:rPr>
              <a:t>Pay down your highest interest rate first</a:t>
            </a: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r>
              <a:rPr lang="en-US" sz="1900" dirty="0">
                <a:solidFill>
                  <a:prstClr val="black"/>
                </a:solidFill>
              </a:rPr>
              <a:t>Plan for the worst</a:t>
            </a: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r>
              <a:rPr lang="en-US" sz="1900" dirty="0">
                <a:solidFill>
                  <a:prstClr val="black"/>
                </a:solidFill>
              </a:rPr>
              <a:t>Write down your goal</a:t>
            </a: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r>
              <a:rPr lang="en-US" sz="1900" dirty="0">
                <a:solidFill>
                  <a:prstClr val="black"/>
                </a:solidFill>
              </a:rPr>
              <a:t>Understand what you are paying and who you are </a:t>
            </a:r>
            <a:br>
              <a:rPr lang="en-US" sz="1900" dirty="0">
                <a:solidFill>
                  <a:prstClr val="black"/>
                </a:solidFill>
              </a:rPr>
            </a:br>
            <a:r>
              <a:rPr lang="en-US" sz="1900" dirty="0">
                <a:solidFill>
                  <a:prstClr val="black"/>
                </a:solidFill>
              </a:rPr>
              <a:t>paying it to</a:t>
            </a: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r>
              <a:rPr lang="en-US" sz="1900" dirty="0">
                <a:solidFill>
                  <a:prstClr val="black"/>
                </a:solidFill>
              </a:rPr>
              <a:t>Buy low and sell high</a:t>
            </a: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r>
              <a:rPr lang="en-US" sz="1900" dirty="0">
                <a:solidFill>
                  <a:prstClr val="black"/>
                </a:solidFill>
              </a:rPr>
              <a:t>If you don’t understand it, don’t invest</a:t>
            </a:r>
          </a:p>
        </p:txBody>
      </p:sp>
      <p:sp>
        <p:nvSpPr>
          <p:cNvPr id="4" name="TextBox 3">
            <a:extLst>
              <a:ext uri="{FF2B5EF4-FFF2-40B4-BE49-F238E27FC236}">
                <a16:creationId xmlns:a16="http://schemas.microsoft.com/office/drawing/2014/main" id="{9E25D7FB-56BA-44A6-ABFF-7D5167DBDA3D}"/>
              </a:ext>
            </a:extLst>
          </p:cNvPr>
          <p:cNvSpPr txBox="1"/>
          <p:nvPr/>
        </p:nvSpPr>
        <p:spPr>
          <a:xfrm>
            <a:off x="746881" y="592393"/>
            <a:ext cx="6342178" cy="769441"/>
          </a:xfrm>
          <a:prstGeom prst="rect">
            <a:avLst/>
          </a:prstGeom>
          <a:noFill/>
        </p:spPr>
        <p:txBody>
          <a:bodyPr wrap="square" rtlCol="0">
            <a:spAutoFit/>
          </a:bodyPr>
          <a:lstStyle/>
          <a:p>
            <a:pPr defTabSz="685800"/>
            <a:r>
              <a:rPr lang="en-US" sz="4400" dirty="0">
                <a:solidFill>
                  <a:srgbClr val="00853E"/>
                </a:solidFill>
                <a:latin typeface="+mj-lt"/>
                <a:cs typeface="Arial" panose="020B0604020202020204" pitchFamily="34" charset="0"/>
              </a:rPr>
              <a:t>Most Important Takeaways</a:t>
            </a:r>
          </a:p>
        </p:txBody>
      </p:sp>
    </p:spTree>
    <p:extLst>
      <p:ext uri="{BB962C8B-B14F-4D97-AF65-F5344CB8AC3E}">
        <p14:creationId xmlns:p14="http://schemas.microsoft.com/office/powerpoint/2010/main" val="36785280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solidFill>
                  <a:srgbClr val="00853E"/>
                </a:solidFill>
              </a:rPr>
              <a:t>Thank You</a:t>
            </a:r>
          </a:p>
        </p:txBody>
      </p:sp>
      <p:sp>
        <p:nvSpPr>
          <p:cNvPr id="3" name="Content Placeholder 2"/>
          <p:cNvSpPr>
            <a:spLocks noGrp="1"/>
          </p:cNvSpPr>
          <p:nvPr>
            <p:ph idx="1"/>
          </p:nvPr>
        </p:nvSpPr>
        <p:spPr/>
        <p:txBody>
          <a:bodyPr>
            <a:normAutofit fontScale="92500" lnSpcReduction="20000"/>
          </a:bodyPr>
          <a:lstStyle/>
          <a:p>
            <a:pPr marL="285750" indent="-285750"/>
            <a:r>
              <a:rPr lang="en-US" dirty="0"/>
              <a:t>Virtual Comment Card</a:t>
            </a:r>
          </a:p>
          <a:p>
            <a:pPr marL="285750" indent="-285750"/>
            <a:r>
              <a:rPr lang="en-US" dirty="0"/>
              <a:t>Opportunity for a discussion</a:t>
            </a:r>
          </a:p>
          <a:p>
            <a:pPr marL="285750" indent="-285750"/>
            <a:r>
              <a:rPr lang="en-US" dirty="0"/>
              <a:t>Other opportunities for educational topics</a:t>
            </a:r>
          </a:p>
          <a:p>
            <a:pPr marL="742950" lvl="1" indent="-285750"/>
            <a:endParaRPr lang="en-US" dirty="0"/>
          </a:p>
          <a:p>
            <a:pPr marL="742950" lvl="1" indent="-285750"/>
            <a:r>
              <a:rPr lang="en-US" dirty="0"/>
              <a:t>Responsible Investing</a:t>
            </a:r>
          </a:p>
          <a:p>
            <a:pPr marL="742950" lvl="1" indent="-285750"/>
            <a:r>
              <a:rPr lang="en-US" dirty="0"/>
              <a:t>Financial Planning 101</a:t>
            </a:r>
          </a:p>
          <a:p>
            <a:pPr marL="742950" lvl="1" indent="-285750"/>
            <a:r>
              <a:rPr lang="en-US" dirty="0"/>
              <a:t>Basics of Taxes</a:t>
            </a:r>
          </a:p>
          <a:p>
            <a:pPr marL="742950" lvl="1" indent="-285750"/>
            <a:r>
              <a:rPr lang="en-US" dirty="0"/>
              <a:t>Child Protection Planning</a:t>
            </a:r>
          </a:p>
          <a:p>
            <a:pPr marL="742950" lvl="1" indent="-285750"/>
            <a:r>
              <a:rPr lang="en-US" dirty="0"/>
              <a:t>Basics of Investing</a:t>
            </a:r>
          </a:p>
          <a:p>
            <a:pPr marL="742950" lvl="1" indent="-285750"/>
            <a:r>
              <a:rPr lang="en-US" dirty="0"/>
              <a:t>Investment Accounts</a:t>
            </a:r>
          </a:p>
          <a:p>
            <a:pPr marL="742950" lvl="1" indent="-285750"/>
            <a:r>
              <a:rPr lang="en-US" dirty="0"/>
              <a:t>Education Planning</a:t>
            </a:r>
          </a:p>
          <a:p>
            <a:pPr marL="742950" lvl="1" indent="-285750"/>
            <a:r>
              <a:rPr lang="en-US" dirty="0"/>
              <a:t>Insurance Concepts</a:t>
            </a:r>
          </a:p>
          <a:p>
            <a:pPr marL="742950" lvl="1" indent="-285750"/>
            <a:r>
              <a:rPr lang="en-US" dirty="0"/>
              <a:t>Introduction to LTC</a:t>
            </a:r>
          </a:p>
          <a:p>
            <a:endParaRPr lang="en-US" dirty="0"/>
          </a:p>
        </p:txBody>
      </p:sp>
      <p:sp>
        <p:nvSpPr>
          <p:cNvPr id="6" name="TextBox 5">
            <a:extLst>
              <a:ext uri="{FF2B5EF4-FFF2-40B4-BE49-F238E27FC236}">
                <a16:creationId xmlns:a16="http://schemas.microsoft.com/office/drawing/2014/main" id="{92CD6608-A852-4D09-B6FC-B1DAB4804C64}"/>
              </a:ext>
            </a:extLst>
          </p:cNvPr>
          <p:cNvSpPr txBox="1"/>
          <p:nvPr/>
        </p:nvSpPr>
        <p:spPr>
          <a:xfrm>
            <a:off x="5906878" y="5808872"/>
            <a:ext cx="6285122" cy="461665"/>
          </a:xfrm>
          <a:prstGeom prst="rect">
            <a:avLst/>
          </a:prstGeom>
          <a:noFill/>
        </p:spPr>
        <p:txBody>
          <a:bodyPr wrap="square">
            <a:spAutoFit/>
          </a:bodyPr>
          <a:lstStyle/>
          <a:p>
            <a:r>
              <a:rPr lang="en-US" sz="2400" dirty="0"/>
              <a:t>https://forms.gle/MY2QMLYMPEsMWQaF6</a:t>
            </a:r>
          </a:p>
        </p:txBody>
      </p:sp>
      <p:pic>
        <p:nvPicPr>
          <p:cNvPr id="7" name="Picture 6">
            <a:extLst>
              <a:ext uri="{FF2B5EF4-FFF2-40B4-BE49-F238E27FC236}">
                <a16:creationId xmlns:a16="http://schemas.microsoft.com/office/drawing/2014/main" id="{E482886F-17C0-4135-9708-4181EBE0FF48}"/>
              </a:ext>
            </a:extLst>
          </p:cNvPr>
          <p:cNvPicPr>
            <a:picLocks noChangeAspect="1"/>
          </p:cNvPicPr>
          <p:nvPr/>
        </p:nvPicPr>
        <p:blipFill>
          <a:blip r:embed="rId3"/>
          <a:stretch>
            <a:fillRect/>
          </a:stretch>
        </p:blipFill>
        <p:spPr>
          <a:xfrm>
            <a:off x="7656163" y="2060744"/>
            <a:ext cx="3403470" cy="3378072"/>
          </a:xfrm>
          <a:prstGeom prst="rect">
            <a:avLst/>
          </a:prstGeom>
        </p:spPr>
      </p:pic>
    </p:spTree>
    <p:extLst>
      <p:ext uri="{BB962C8B-B14F-4D97-AF65-F5344CB8AC3E}">
        <p14:creationId xmlns:p14="http://schemas.microsoft.com/office/powerpoint/2010/main" val="34278418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6400409"/>
            <a:ext cx="12192000" cy="568411"/>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4" name="Rectangle 3"/>
          <p:cNvSpPr/>
          <p:nvPr/>
        </p:nvSpPr>
        <p:spPr>
          <a:xfrm>
            <a:off x="0" y="6345753"/>
            <a:ext cx="12192000" cy="138137"/>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7" name="TextBox 16"/>
          <p:cNvSpPr txBox="1"/>
          <p:nvPr/>
        </p:nvSpPr>
        <p:spPr>
          <a:xfrm>
            <a:off x="0" y="4728215"/>
            <a:ext cx="12192000" cy="1077218"/>
          </a:xfrm>
          <a:prstGeom prst="rect">
            <a:avLst/>
          </a:prstGeom>
          <a:noFill/>
        </p:spPr>
        <p:txBody>
          <a:bodyPr wrap="square" rtlCol="0">
            <a:spAutoFit/>
          </a:bodyPr>
          <a:lstStyle/>
          <a:p>
            <a:endParaRPr lang="en-US" sz="1000" dirty="0"/>
          </a:p>
          <a:p>
            <a:r>
              <a:rPr lang="en-US" sz="1000" dirty="0"/>
              <a:t>There is no assurance that the techniques and strategies discussed are suitable for all investors or will yield positive outcomes.  The purchase of certain securities may be required to effect some of the strategies.  Investing involves risks including possible loss of principal.</a:t>
            </a:r>
          </a:p>
          <a:p>
            <a:endParaRPr lang="en-US" sz="400" dirty="0"/>
          </a:p>
          <a:p>
            <a:r>
              <a:rPr lang="en-US" sz="1000" dirty="0"/>
              <a:t>21-554 Financial planning offered through Northeast Planning Associates, Inc. (NPA), a registered investment adviser (RIA). Securities and advisory services offered through LPL Financial (LPL), an RIA and broker-dealer (BD), member FINRA/SIPC. Credit union is not an RIA or BD. Insurance products offered through LPL or its licensed affiliates. LPL registered representatives offer products and services using NPA. These products and services offered through NPA, LPL, or its affiliates, which are separate entities from, and not affiliates of the credit union, are:</a:t>
            </a:r>
          </a:p>
        </p:txBody>
      </p:sp>
      <p:graphicFrame>
        <p:nvGraphicFramePr>
          <p:cNvPr id="18" name="Table 17"/>
          <p:cNvGraphicFramePr>
            <a:graphicFrameLocks noGrp="1"/>
          </p:cNvGraphicFramePr>
          <p:nvPr/>
        </p:nvGraphicFramePr>
        <p:xfrm>
          <a:off x="2040659" y="5784425"/>
          <a:ext cx="8128000" cy="487680"/>
        </p:xfrm>
        <a:graphic>
          <a:graphicData uri="http://schemas.openxmlformats.org/drawingml/2006/table">
            <a:tbl>
              <a:tblPr firstRow="1" bandRow="1">
                <a:tableStyleId>{5940675A-B579-460E-94D1-54222C63F5DA}</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0">
                <a:tc>
                  <a:txBody>
                    <a:bodyPr/>
                    <a:lstStyle/>
                    <a:p>
                      <a:pPr algn="ctr"/>
                      <a:r>
                        <a:rPr lang="en-US" sz="1000" b="1" dirty="0"/>
                        <a:t>Not Insured</a:t>
                      </a:r>
                      <a:r>
                        <a:rPr lang="en-US" sz="1000" b="1" baseline="0" dirty="0"/>
                        <a:t> by NCUA or Other Government Agency</a:t>
                      </a:r>
                      <a:endParaRPr lang="en-US" sz="1000" b="1" dirty="0"/>
                    </a:p>
                  </a:txBody>
                  <a:tcPr/>
                </a:tc>
                <a:tc>
                  <a:txBody>
                    <a:bodyPr/>
                    <a:lstStyle/>
                    <a:p>
                      <a:pPr algn="ctr"/>
                      <a:r>
                        <a:rPr lang="en-US" sz="1000" b="1" dirty="0"/>
                        <a:t>Not Credit Union Guaranteed</a:t>
                      </a:r>
                    </a:p>
                  </a:txBody>
                  <a:tcPr/>
                </a:tc>
                <a:extLst>
                  <a:ext uri="{0D108BD9-81ED-4DB2-BD59-A6C34878D82A}">
                    <a16:rowId xmlns:a16="http://schemas.microsoft.com/office/drawing/2014/main" val="10000"/>
                  </a:ext>
                </a:extLst>
              </a:tr>
              <a:tr h="0">
                <a:tc>
                  <a:txBody>
                    <a:bodyPr/>
                    <a:lstStyle/>
                    <a:p>
                      <a:pPr algn="ctr"/>
                      <a:r>
                        <a:rPr lang="en-US" sz="1000" b="1" dirty="0"/>
                        <a:t>Not Credit Union Deposits or Obligations</a:t>
                      </a:r>
                    </a:p>
                  </a:txBody>
                  <a:tcPr/>
                </a:tc>
                <a:tc>
                  <a:txBody>
                    <a:bodyPr/>
                    <a:lstStyle/>
                    <a:p>
                      <a:pPr algn="ctr"/>
                      <a:r>
                        <a:rPr lang="en-US" sz="1000" b="1" dirty="0"/>
                        <a:t>May Lose Value</a:t>
                      </a:r>
                    </a:p>
                  </a:txBody>
                  <a:tcPr/>
                </a:tc>
                <a:extLst>
                  <a:ext uri="{0D108BD9-81ED-4DB2-BD59-A6C34878D82A}">
                    <a16:rowId xmlns:a16="http://schemas.microsoft.com/office/drawing/2014/main" val="10001"/>
                  </a:ext>
                </a:extLst>
              </a:tr>
            </a:tbl>
          </a:graphicData>
        </a:graphic>
      </p:graphicFrame>
      <p:sp>
        <p:nvSpPr>
          <p:cNvPr id="5" name="Rectangle 4">
            <a:extLst>
              <a:ext uri="{FF2B5EF4-FFF2-40B4-BE49-F238E27FC236}">
                <a16:creationId xmlns:a16="http://schemas.microsoft.com/office/drawing/2014/main" id="{A7C2DE6C-47C7-55AC-6F23-B2B29AADF7A8}"/>
              </a:ext>
            </a:extLst>
          </p:cNvPr>
          <p:cNvSpPr/>
          <p:nvPr/>
        </p:nvSpPr>
        <p:spPr>
          <a:xfrm>
            <a:off x="-103909" y="-93518"/>
            <a:ext cx="12417136" cy="2306782"/>
          </a:xfrm>
          <a:prstGeom prst="rect">
            <a:avLst/>
          </a:prstGeom>
          <a:solidFill>
            <a:srgbClr val="0085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C00000"/>
              </a:solidFill>
            </a:endParaRPr>
          </a:p>
        </p:txBody>
      </p:sp>
      <p:sp>
        <p:nvSpPr>
          <p:cNvPr id="7" name="TextBox 6">
            <a:extLst>
              <a:ext uri="{FF2B5EF4-FFF2-40B4-BE49-F238E27FC236}">
                <a16:creationId xmlns:a16="http://schemas.microsoft.com/office/drawing/2014/main" id="{92E0EF9B-BDEE-08E7-4EDC-4AD1C763C3F7}"/>
              </a:ext>
            </a:extLst>
          </p:cNvPr>
          <p:cNvSpPr txBox="1"/>
          <p:nvPr/>
        </p:nvSpPr>
        <p:spPr>
          <a:xfrm>
            <a:off x="393290" y="472569"/>
            <a:ext cx="11100619" cy="1415772"/>
          </a:xfrm>
          <a:prstGeom prst="rect">
            <a:avLst/>
          </a:prstGeom>
          <a:noFill/>
        </p:spPr>
        <p:txBody>
          <a:bodyPr wrap="square" rtlCol="0">
            <a:spAutoFit/>
          </a:bodyPr>
          <a:lstStyle/>
          <a:p>
            <a:pPr algn="ctr"/>
            <a:r>
              <a:rPr lang="en-US" sz="5400" dirty="0">
                <a:solidFill>
                  <a:schemeClr val="bg1"/>
                </a:solidFill>
                <a:latin typeface="Arial" panose="020B0604020202020204" pitchFamily="34" charset="0"/>
                <a:cs typeface="Arial" panose="020B0604020202020204" pitchFamily="34" charset="0"/>
              </a:rPr>
              <a:t>An Introduction to Long-Term Care </a:t>
            </a:r>
            <a:r>
              <a:rPr lang="en-US" sz="3200" dirty="0">
                <a:solidFill>
                  <a:schemeClr val="bg1"/>
                </a:solidFill>
                <a:latin typeface="Arial" panose="020B0604020202020204" pitchFamily="34" charset="0"/>
                <a:cs typeface="Arial" panose="020B0604020202020204" pitchFamily="34" charset="0"/>
              </a:rPr>
              <a:t>Your Resource for Information and Available Options</a:t>
            </a:r>
          </a:p>
        </p:txBody>
      </p:sp>
      <p:pic>
        <p:nvPicPr>
          <p:cNvPr id="10" name="Picture 9">
            <a:extLst>
              <a:ext uri="{FF2B5EF4-FFF2-40B4-BE49-F238E27FC236}">
                <a16:creationId xmlns:a16="http://schemas.microsoft.com/office/drawing/2014/main" id="{0A2C52BF-B0E0-5AE4-C84C-09CFCC3BE323}"/>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5351710" y="2394500"/>
            <a:ext cx="1488580" cy="2084013"/>
          </a:xfrm>
          <a:prstGeom prst="rect">
            <a:avLst/>
          </a:prstGeom>
        </p:spPr>
      </p:pic>
      <p:sp>
        <p:nvSpPr>
          <p:cNvPr id="11" name="TextBox 10">
            <a:extLst>
              <a:ext uri="{FF2B5EF4-FFF2-40B4-BE49-F238E27FC236}">
                <a16:creationId xmlns:a16="http://schemas.microsoft.com/office/drawing/2014/main" id="{891C7A64-A00D-8C75-11C0-3D7CC68C9000}"/>
              </a:ext>
            </a:extLst>
          </p:cNvPr>
          <p:cNvSpPr txBox="1"/>
          <p:nvPr/>
        </p:nvSpPr>
        <p:spPr>
          <a:xfrm>
            <a:off x="1968132" y="4465181"/>
            <a:ext cx="8255736" cy="369332"/>
          </a:xfrm>
          <a:prstGeom prst="rect">
            <a:avLst/>
          </a:prstGeom>
          <a:noFill/>
        </p:spPr>
        <p:txBody>
          <a:bodyPr wrap="square" rtlCol="0">
            <a:spAutoFit/>
          </a:bodyPr>
          <a:lstStyle/>
          <a:p>
            <a:pPr algn="ctr"/>
            <a:r>
              <a:rPr lang="en-US" b="1" cap="small" spc="300" dirty="0">
                <a:solidFill>
                  <a:srgbClr val="004812"/>
                </a:solidFill>
                <a:latin typeface="Palatino Linotype" panose="02040502050505030304" pitchFamily="18" charset="0"/>
              </a:rPr>
              <a:t>Northeast Planning Associates, Inc.</a:t>
            </a:r>
          </a:p>
        </p:txBody>
      </p:sp>
    </p:spTree>
    <p:extLst>
      <p:ext uri="{BB962C8B-B14F-4D97-AF65-F5344CB8AC3E}">
        <p14:creationId xmlns:p14="http://schemas.microsoft.com/office/powerpoint/2010/main" val="1428486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74A5EBB-8F35-449D-B894-4DF2544B4747}"/>
              </a:ext>
            </a:extLst>
          </p:cNvPr>
          <p:cNvSpPr txBox="1"/>
          <p:nvPr/>
        </p:nvSpPr>
        <p:spPr>
          <a:xfrm>
            <a:off x="812800" y="5183855"/>
            <a:ext cx="4673009" cy="646331"/>
          </a:xfrm>
          <a:prstGeom prst="rect">
            <a:avLst/>
          </a:prstGeom>
          <a:noFill/>
        </p:spPr>
        <p:txBody>
          <a:bodyPr wrap="square" rtlCol="0">
            <a:spAutoFit/>
          </a:bodyPr>
          <a:lstStyle/>
          <a:p>
            <a:pPr marL="214313" indent="-214313">
              <a:buFont typeface="Arial" panose="020B0604020202020204" pitchFamily="34" charset="0"/>
              <a:buChar char="•"/>
            </a:pPr>
            <a:r>
              <a:rPr lang="en-US" dirty="0">
                <a:latin typeface="Arial" panose="020B0604020202020204" pitchFamily="34" charset="0"/>
                <a:cs typeface="Arial" panose="020B0604020202020204" pitchFamily="34" charset="0"/>
              </a:rPr>
              <a:t>Financial Planning</a:t>
            </a:r>
          </a:p>
          <a:p>
            <a:pPr marL="214313" indent="-214313">
              <a:buFont typeface="Arial" panose="020B0604020202020204" pitchFamily="34" charset="0"/>
              <a:buChar char="•"/>
            </a:pPr>
            <a:r>
              <a:rPr lang="en-US" dirty="0">
                <a:latin typeface="Arial" panose="020B0604020202020204" pitchFamily="34" charset="0"/>
                <a:cs typeface="Arial" panose="020B0604020202020204" pitchFamily="34" charset="0"/>
              </a:rPr>
              <a:t>Implementation</a:t>
            </a:r>
          </a:p>
        </p:txBody>
      </p:sp>
      <p:sp>
        <p:nvSpPr>
          <p:cNvPr id="3" name="Title 2">
            <a:extLst>
              <a:ext uri="{FF2B5EF4-FFF2-40B4-BE49-F238E27FC236}">
                <a16:creationId xmlns:a16="http://schemas.microsoft.com/office/drawing/2014/main" id="{C76191A5-90AF-7526-E2BD-A81E2D46CB76}"/>
              </a:ext>
            </a:extLst>
          </p:cNvPr>
          <p:cNvSpPr>
            <a:spLocks noGrp="1"/>
          </p:cNvSpPr>
          <p:nvPr>
            <p:ph type="title"/>
          </p:nvPr>
        </p:nvSpPr>
        <p:spPr>
          <a:xfrm>
            <a:off x="699910" y="365126"/>
            <a:ext cx="9829800" cy="1325563"/>
          </a:xfrm>
        </p:spPr>
        <p:txBody>
          <a:bodyPr>
            <a:normAutofit/>
          </a:bodyPr>
          <a:lstStyle/>
          <a:p>
            <a:r>
              <a:rPr lang="en-US" sz="3600" dirty="0">
                <a:latin typeface="Arial  "/>
              </a:rPr>
              <a:t>Who are We?  How Do I Help?</a:t>
            </a:r>
          </a:p>
        </p:txBody>
      </p:sp>
      <p:sp>
        <p:nvSpPr>
          <p:cNvPr id="2" name="TextBox 1">
            <a:extLst>
              <a:ext uri="{FF2B5EF4-FFF2-40B4-BE49-F238E27FC236}">
                <a16:creationId xmlns:a16="http://schemas.microsoft.com/office/drawing/2014/main" id="{67A74F5D-A4C4-E5C6-1B37-43D68FF1CBEB}"/>
              </a:ext>
            </a:extLst>
          </p:cNvPr>
          <p:cNvSpPr txBox="1"/>
          <p:nvPr/>
        </p:nvSpPr>
        <p:spPr>
          <a:xfrm>
            <a:off x="759462" y="2080727"/>
            <a:ext cx="4241746" cy="400110"/>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Who Are We?</a:t>
            </a:r>
          </a:p>
        </p:txBody>
      </p:sp>
      <p:sp>
        <p:nvSpPr>
          <p:cNvPr id="6" name="TextBox 5">
            <a:extLst>
              <a:ext uri="{FF2B5EF4-FFF2-40B4-BE49-F238E27FC236}">
                <a16:creationId xmlns:a16="http://schemas.microsoft.com/office/drawing/2014/main" id="{15EF262D-5F70-A742-7CC4-F37DFF3D9E7B}"/>
              </a:ext>
            </a:extLst>
          </p:cNvPr>
          <p:cNvSpPr txBox="1"/>
          <p:nvPr/>
        </p:nvSpPr>
        <p:spPr>
          <a:xfrm>
            <a:off x="812800" y="2584646"/>
            <a:ext cx="8788400" cy="2369880"/>
          </a:xfrm>
          <a:prstGeom prst="rect">
            <a:avLst/>
          </a:prstGeom>
          <a:noFill/>
        </p:spPr>
        <p:txBody>
          <a:bodyPr wrap="square" numCol="2" rtlCol="0">
            <a:spAutoFit/>
          </a:bodyPr>
          <a:lstStyle/>
          <a:p>
            <a:r>
              <a:rPr lang="en-US" sz="2000" i="1" u="sng" dirty="0">
                <a:solidFill>
                  <a:srgbClr val="00853E"/>
                </a:solidFill>
                <a:latin typeface="Arial" panose="020B0604020202020204" pitchFamily="34" charset="0"/>
                <a:cs typeface="Arial" panose="020B0604020202020204" pitchFamily="34" charset="0"/>
              </a:rPr>
              <a:t>Mark Porter</a:t>
            </a:r>
          </a:p>
          <a:p>
            <a:pPr marL="214313" indent="-214313">
              <a:buFont typeface="Arial" panose="020B0604020202020204" pitchFamily="34" charset="0"/>
              <a:buChar char="•"/>
            </a:pPr>
            <a:r>
              <a:rPr lang="en-US" sz="1800" dirty="0">
                <a:latin typeface="Arial" panose="020B0604020202020204" pitchFamily="34" charset="0"/>
                <a:cs typeface="Arial" panose="020B0604020202020204" pitchFamily="34" charset="0"/>
              </a:rPr>
              <a:t>Founder of partnership with MITFCU</a:t>
            </a:r>
          </a:p>
          <a:p>
            <a:pPr marL="214313" indent="-214313">
              <a:buFont typeface="Arial" panose="020B0604020202020204" pitchFamily="34" charset="0"/>
              <a:buChar char="•"/>
            </a:pPr>
            <a:r>
              <a:rPr lang="en-US" sz="1800" dirty="0">
                <a:latin typeface="Arial" panose="020B0604020202020204" pitchFamily="34" charset="0"/>
                <a:cs typeface="Arial" panose="020B0604020202020204" pitchFamily="34" charset="0"/>
              </a:rPr>
              <a:t>MIT Class of 2005</a:t>
            </a:r>
          </a:p>
          <a:p>
            <a:pPr marL="214313" indent="-214313">
              <a:buFont typeface="Arial" panose="020B0604020202020204" pitchFamily="34" charset="0"/>
              <a:buChar char="•"/>
            </a:pPr>
            <a:r>
              <a:rPr lang="en-US" sz="1800" dirty="0">
                <a:latin typeface="Arial" panose="020B0604020202020204" pitchFamily="34" charset="0"/>
                <a:cs typeface="Arial" panose="020B0604020202020204" pitchFamily="34" charset="0"/>
              </a:rPr>
              <a:t>CFP</a:t>
            </a:r>
            <a:r>
              <a:rPr lang="en-US" sz="1800" baseline="30000" dirty="0">
                <a:latin typeface="Arial" panose="020B0604020202020204" pitchFamily="34" charset="0"/>
                <a:cs typeface="Arial" panose="020B0604020202020204" pitchFamily="34" charset="0"/>
              </a:rPr>
              <a:t>®</a:t>
            </a:r>
            <a:r>
              <a:rPr lang="en-US" sz="1800" dirty="0">
                <a:latin typeface="Arial" panose="020B0604020202020204" pitchFamily="34" charset="0"/>
                <a:cs typeface="Arial" panose="020B0604020202020204" pitchFamily="34" charset="0"/>
              </a:rPr>
              <a:t> &amp; CFA</a:t>
            </a:r>
            <a:r>
              <a:rPr lang="en-US" sz="1800" baseline="30000" dirty="0">
                <a:latin typeface="Arial" panose="020B0604020202020204" pitchFamily="34" charset="0"/>
                <a:cs typeface="Arial" panose="020B0604020202020204" pitchFamily="34" charset="0"/>
              </a:rPr>
              <a:t>®</a:t>
            </a:r>
          </a:p>
          <a:p>
            <a:pPr marL="214313" indent="-214313">
              <a:buFont typeface="Arial" panose="020B0604020202020204" pitchFamily="34" charset="0"/>
              <a:buChar char="•"/>
            </a:pPr>
            <a:r>
              <a:rPr lang="en-US" sz="1800" dirty="0">
                <a:latin typeface="Arial" panose="020B0604020202020204" pitchFamily="34" charset="0"/>
                <a:cs typeface="Arial" panose="020B0604020202020204" pitchFamily="34" charset="0"/>
              </a:rPr>
              <a:t>Volunteer</a:t>
            </a:r>
          </a:p>
          <a:p>
            <a:pPr marL="214313" indent="-214313">
              <a:buFont typeface="Arial" panose="020B0604020202020204" pitchFamily="34" charset="0"/>
              <a:buChar char="•"/>
            </a:pPr>
            <a:endParaRPr lang="en-US" sz="1800" dirty="0">
              <a:latin typeface="Arial" panose="020B0604020202020204" pitchFamily="34" charset="0"/>
              <a:cs typeface="Arial" panose="020B0604020202020204" pitchFamily="34" charset="0"/>
            </a:endParaRPr>
          </a:p>
          <a:p>
            <a:pPr marL="214313" indent="-214313">
              <a:buFont typeface="Arial" panose="020B0604020202020204" pitchFamily="34" charset="0"/>
              <a:buChar char="•"/>
            </a:pPr>
            <a:endParaRPr lang="en-US" sz="1800" dirty="0">
              <a:latin typeface="Arial" panose="020B0604020202020204" pitchFamily="34" charset="0"/>
              <a:cs typeface="Arial" panose="020B0604020202020204" pitchFamily="34" charset="0"/>
            </a:endParaRPr>
          </a:p>
          <a:p>
            <a:pPr marL="214313" indent="-214313">
              <a:buFont typeface="Arial" panose="020B0604020202020204" pitchFamily="34" charset="0"/>
              <a:buChar char="•"/>
            </a:pPr>
            <a:endParaRPr lang="en-US" sz="1800" dirty="0">
              <a:latin typeface="Arial" panose="020B0604020202020204" pitchFamily="34" charset="0"/>
              <a:cs typeface="Arial" panose="020B0604020202020204" pitchFamily="34" charset="0"/>
            </a:endParaRPr>
          </a:p>
          <a:p>
            <a:r>
              <a:rPr lang="en-US" sz="2000" i="1" u="sng" dirty="0">
                <a:solidFill>
                  <a:srgbClr val="00853E"/>
                </a:solidFill>
                <a:latin typeface="Arial" panose="020B0604020202020204" pitchFamily="34" charset="0"/>
                <a:cs typeface="Arial" panose="020B0604020202020204" pitchFamily="34" charset="0"/>
              </a:rPr>
              <a:t>Liz </a:t>
            </a:r>
            <a:r>
              <a:rPr lang="en-US" sz="2000" i="1" u="sng" dirty="0" err="1">
                <a:solidFill>
                  <a:srgbClr val="00853E"/>
                </a:solidFill>
                <a:latin typeface="Arial" panose="020B0604020202020204" pitchFamily="34" charset="0"/>
                <a:cs typeface="Arial" panose="020B0604020202020204" pitchFamily="34" charset="0"/>
              </a:rPr>
              <a:t>Emhardt</a:t>
            </a:r>
            <a:r>
              <a:rPr lang="en-US" sz="2000" i="1" u="sng" dirty="0">
                <a:solidFill>
                  <a:srgbClr val="00853E"/>
                </a:solidFill>
                <a:latin typeface="Arial" panose="020B0604020202020204" pitchFamily="34" charset="0"/>
                <a:cs typeface="Arial" panose="020B0604020202020204" pitchFamily="34" charset="0"/>
              </a:rPr>
              <a:t> &amp; Will Reis</a:t>
            </a:r>
          </a:p>
          <a:p>
            <a:pPr marL="214313" indent="-214313">
              <a:buFont typeface="Arial" panose="020B0604020202020204" pitchFamily="34" charset="0"/>
              <a:buChar char="•"/>
            </a:pPr>
            <a:r>
              <a:rPr lang="en-US" dirty="0">
                <a:latin typeface="Arial" panose="020B0604020202020204" pitchFamily="34" charset="0"/>
                <a:cs typeface="Arial" panose="020B0604020202020204" pitchFamily="34" charset="0"/>
              </a:rPr>
              <a:t>Focused in client support and scheduling</a:t>
            </a:r>
          </a:p>
          <a:p>
            <a:pPr marL="214313" indent="-214313">
              <a:buFont typeface="Arial" panose="020B0604020202020204" pitchFamily="34" charset="0"/>
              <a:buChar char="•"/>
            </a:pPr>
            <a:endParaRPr lang="en-US" sz="1350" dirty="0">
              <a:latin typeface="Arial" panose="020B0604020202020204" pitchFamily="34" charset="0"/>
              <a:cs typeface="Arial" panose="020B0604020202020204" pitchFamily="34" charset="0"/>
            </a:endParaRPr>
          </a:p>
          <a:p>
            <a:pPr marL="214313" indent="-214313">
              <a:buFont typeface="Arial" panose="020B0604020202020204" pitchFamily="34" charset="0"/>
              <a:buChar char="•"/>
            </a:pPr>
            <a:endParaRPr lang="en-US" sz="1350"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FD443ABF-2AE0-225C-3B62-6F145BB58B54}"/>
              </a:ext>
            </a:extLst>
          </p:cNvPr>
          <p:cNvSpPr txBox="1"/>
          <p:nvPr/>
        </p:nvSpPr>
        <p:spPr>
          <a:xfrm>
            <a:off x="759462" y="4709391"/>
            <a:ext cx="4241746" cy="400110"/>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How Do I Help?</a:t>
            </a:r>
          </a:p>
        </p:txBody>
      </p:sp>
    </p:spTree>
    <p:extLst>
      <p:ext uri="{BB962C8B-B14F-4D97-AF65-F5344CB8AC3E}">
        <p14:creationId xmlns:p14="http://schemas.microsoft.com/office/powerpoint/2010/main" val="21756483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53E"/>
                </a:solidFill>
              </a:rPr>
              <a:t>How Do I Help?</a:t>
            </a:r>
          </a:p>
        </p:txBody>
      </p:sp>
      <p:sp>
        <p:nvSpPr>
          <p:cNvPr id="3" name="Content Placeholder 2"/>
          <p:cNvSpPr>
            <a:spLocks noGrp="1"/>
          </p:cNvSpPr>
          <p:nvPr>
            <p:ph idx="1"/>
          </p:nvPr>
        </p:nvSpPr>
        <p:spPr/>
        <p:txBody>
          <a:bodyPr/>
          <a:lstStyle/>
          <a:p>
            <a:pPr marL="285750" indent="-285750"/>
            <a:r>
              <a:rPr lang="en-US" dirty="0"/>
              <a:t>Financial Planning</a:t>
            </a:r>
          </a:p>
          <a:p>
            <a:pPr marL="285750" indent="-285750"/>
            <a:r>
              <a:rPr lang="en-US" dirty="0"/>
              <a:t>Implementation</a:t>
            </a:r>
          </a:p>
          <a:p>
            <a:pPr marL="0" indent="0">
              <a:buNone/>
            </a:pPr>
            <a:endParaRPr lang="en-US" dirty="0"/>
          </a:p>
        </p:txBody>
      </p:sp>
    </p:spTree>
    <p:extLst>
      <p:ext uri="{BB962C8B-B14F-4D97-AF65-F5344CB8AC3E}">
        <p14:creationId xmlns:p14="http://schemas.microsoft.com/office/powerpoint/2010/main" val="20455017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53E"/>
                </a:solidFill>
              </a:rPr>
              <a:t>Long-Term Care (LTC)</a:t>
            </a:r>
          </a:p>
        </p:txBody>
      </p:sp>
      <p:sp>
        <p:nvSpPr>
          <p:cNvPr id="3" name="Content Placeholder 2"/>
          <p:cNvSpPr>
            <a:spLocks noGrp="1"/>
          </p:cNvSpPr>
          <p:nvPr>
            <p:ph idx="1"/>
          </p:nvPr>
        </p:nvSpPr>
        <p:spPr>
          <a:xfrm>
            <a:off x="838200" y="1879471"/>
            <a:ext cx="7430589" cy="4286198"/>
          </a:xfrm>
        </p:spPr>
        <p:txBody>
          <a:bodyPr>
            <a:normAutofit lnSpcReduction="10000"/>
          </a:bodyPr>
          <a:lstStyle/>
          <a:p>
            <a:pPr marL="233363" lvl="1" indent="-233363">
              <a:buClr>
                <a:schemeClr val="tx1"/>
              </a:buClr>
              <a:buSzPct val="100000"/>
            </a:pPr>
            <a:r>
              <a:rPr lang="en-US" sz="2800" dirty="0">
                <a:solidFill>
                  <a:schemeClr val="tx1"/>
                </a:solidFill>
              </a:rPr>
              <a:t>Someone with a long physical illness,  disability, or cognitive impairment (such as Alzheimer’s disease) may need help with activities of daily living</a:t>
            </a:r>
          </a:p>
          <a:p>
            <a:pPr marL="233363" lvl="1" indent="-233363">
              <a:buClr>
                <a:schemeClr val="tx1"/>
              </a:buClr>
              <a:buSzPct val="100000"/>
            </a:pPr>
            <a:r>
              <a:rPr lang="en-US" sz="2800" dirty="0">
                <a:solidFill>
                  <a:schemeClr val="tx1"/>
                </a:solidFill>
              </a:rPr>
              <a:t>Long-term care focuses on individualized and coordinated services that maximize the quality of life </a:t>
            </a:r>
          </a:p>
          <a:p>
            <a:pPr marL="233363" lvl="1" indent="-233363">
              <a:buClr>
                <a:schemeClr val="tx1"/>
              </a:buClr>
              <a:buSzPct val="100000"/>
            </a:pPr>
            <a:r>
              <a:rPr lang="en-US" sz="2800" dirty="0">
                <a:solidFill>
                  <a:schemeClr val="tx1"/>
                </a:solidFill>
              </a:rPr>
              <a:t>LTC is different from medical care because it generally helps you to </a:t>
            </a:r>
            <a:br>
              <a:rPr lang="en-US" sz="2800" dirty="0">
                <a:solidFill>
                  <a:schemeClr val="tx1"/>
                </a:solidFill>
              </a:rPr>
            </a:br>
            <a:r>
              <a:rPr lang="en-US" sz="2800" dirty="0">
                <a:solidFill>
                  <a:schemeClr val="tx1"/>
                </a:solidFill>
              </a:rPr>
              <a:t>live as you are instead of improving </a:t>
            </a:r>
            <a:br>
              <a:rPr lang="en-US" sz="2800" dirty="0">
                <a:solidFill>
                  <a:schemeClr val="tx1"/>
                </a:solidFill>
              </a:rPr>
            </a:br>
            <a:r>
              <a:rPr lang="en-US" sz="2800" dirty="0">
                <a:solidFill>
                  <a:schemeClr val="tx1"/>
                </a:solidFill>
              </a:rPr>
              <a:t>or correcting medical problems</a:t>
            </a:r>
          </a:p>
        </p:txBody>
      </p:sp>
      <p:pic>
        <p:nvPicPr>
          <p:cNvPr id="4" name="Picture 3">
            <a:extLst>
              <a:ext uri="{FF2B5EF4-FFF2-40B4-BE49-F238E27FC236}">
                <a16:creationId xmlns:a16="http://schemas.microsoft.com/office/drawing/2014/main" id="{C6FA4C8C-B83E-FD41-34B1-14A750723239}"/>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9394069" y="2509518"/>
            <a:ext cx="2644293" cy="3628083"/>
          </a:xfrm>
          <a:prstGeom prst="rect">
            <a:avLst/>
          </a:prstGeom>
        </p:spPr>
      </p:pic>
      <p:sp>
        <p:nvSpPr>
          <p:cNvPr id="12" name="TextBox 11">
            <a:extLst>
              <a:ext uri="{FF2B5EF4-FFF2-40B4-BE49-F238E27FC236}">
                <a16:creationId xmlns:a16="http://schemas.microsoft.com/office/drawing/2014/main" id="{4F6936F7-2BE9-F110-765B-D31281053C35}"/>
              </a:ext>
            </a:extLst>
          </p:cNvPr>
          <p:cNvSpPr txBox="1"/>
          <p:nvPr/>
        </p:nvSpPr>
        <p:spPr>
          <a:xfrm>
            <a:off x="682534" y="6492875"/>
            <a:ext cx="10826931" cy="461665"/>
          </a:xfrm>
          <a:prstGeom prst="rect">
            <a:avLst/>
          </a:prstGeom>
          <a:noFill/>
        </p:spPr>
        <p:txBody>
          <a:bodyPr wrap="square" rtlCol="0">
            <a:spAutoFit/>
          </a:bodyPr>
          <a:lstStyle/>
          <a:p>
            <a:r>
              <a:rPr lang="en-US" sz="1200" baseline="30000" dirty="0">
                <a:solidFill>
                  <a:schemeClr val="bg1"/>
                </a:solidFill>
              </a:rPr>
              <a:t>1</a:t>
            </a:r>
            <a:r>
              <a:rPr lang="en-MY" sz="1200" dirty="0">
                <a:solidFill>
                  <a:schemeClr val="bg1"/>
                </a:solidFill>
              </a:rPr>
              <a:t>Projections of Risk of Needing Long-Term Services and Supports at Ages 65 and Older. Urban Institute and U.S. Department of Health and Human Services, January 2021.</a:t>
            </a:r>
            <a:endParaRPr lang="en-US" sz="1200" dirty="0">
              <a:solidFill>
                <a:schemeClr val="bg1"/>
              </a:solidFill>
            </a:endParaRPr>
          </a:p>
          <a:p>
            <a:endParaRPr lang="en-US" sz="1200" dirty="0">
              <a:solidFill>
                <a:schemeClr val="bg1"/>
              </a:solidFill>
            </a:endParaRPr>
          </a:p>
        </p:txBody>
      </p:sp>
    </p:spTree>
    <p:extLst>
      <p:ext uri="{BB962C8B-B14F-4D97-AF65-F5344CB8AC3E}">
        <p14:creationId xmlns:p14="http://schemas.microsoft.com/office/powerpoint/2010/main" val="2186917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Activities of Daily Living</a:t>
            </a:r>
          </a:p>
        </p:txBody>
      </p:sp>
      <p:sp>
        <p:nvSpPr>
          <p:cNvPr id="3" name="TextBox 2">
            <a:extLst>
              <a:ext uri="{FF2B5EF4-FFF2-40B4-BE49-F238E27FC236}">
                <a16:creationId xmlns:a16="http://schemas.microsoft.com/office/drawing/2014/main" id="{E1D81C32-7DB4-41DC-A864-F6F2986BA7E1}"/>
              </a:ext>
            </a:extLst>
          </p:cNvPr>
          <p:cNvSpPr txBox="1"/>
          <p:nvPr/>
        </p:nvSpPr>
        <p:spPr>
          <a:xfrm>
            <a:off x="316279" y="6985607"/>
            <a:ext cx="11559441" cy="307777"/>
          </a:xfrm>
          <a:prstGeom prst="rect">
            <a:avLst/>
          </a:prstGeom>
          <a:noFill/>
        </p:spPr>
        <p:txBody>
          <a:bodyPr wrap="square" rtlCol="0">
            <a:spAutoFit/>
          </a:bodyPr>
          <a:lstStyle/>
          <a:p>
            <a:pPr algn="ctr"/>
            <a:r>
              <a:rPr lang="en-US" sz="1400" i="1" dirty="0"/>
              <a:t>For illustrative purposes only.  Actual inflation rates will vary.</a:t>
            </a:r>
          </a:p>
        </p:txBody>
      </p:sp>
      <p:sp>
        <p:nvSpPr>
          <p:cNvPr id="4" name="TextBox 3">
            <a:extLst>
              <a:ext uri="{FF2B5EF4-FFF2-40B4-BE49-F238E27FC236}">
                <a16:creationId xmlns:a16="http://schemas.microsoft.com/office/drawing/2014/main" id="{D7CD5647-A8D2-25B7-2669-1F9245481B58}"/>
              </a:ext>
            </a:extLst>
          </p:cNvPr>
          <p:cNvSpPr txBox="1"/>
          <p:nvPr/>
        </p:nvSpPr>
        <p:spPr>
          <a:xfrm>
            <a:off x="470265" y="1760091"/>
            <a:ext cx="11149509" cy="1477328"/>
          </a:xfrm>
          <a:prstGeom prst="rect">
            <a:avLst/>
          </a:prstGeom>
          <a:noFill/>
        </p:spPr>
        <p:txBody>
          <a:bodyPr wrap="square" rtlCol="0">
            <a:spAutoFit/>
          </a:bodyPr>
          <a:lstStyle/>
          <a:p>
            <a:r>
              <a:rPr lang="en-US" sz="1800" dirty="0">
                <a:solidFill>
                  <a:schemeClr val="tx1"/>
                </a:solidFill>
              </a:rPr>
              <a:t>The need for long-term care can arise from various causes, including diseases, disabling chronic conditions, injury, developmental disabilities, and severe mental illness.</a:t>
            </a:r>
          </a:p>
          <a:p>
            <a:r>
              <a:rPr lang="en-US" sz="1800" dirty="0">
                <a:solidFill>
                  <a:schemeClr val="tx1"/>
                </a:solidFill>
              </a:rPr>
              <a:t>For LTC insurance coverage to begin, an individual must be unable to perform two of the six activities of daily living (ADLs) without assistance.</a:t>
            </a:r>
            <a:r>
              <a:rPr lang="en-US" sz="1800" baseline="30000" dirty="0">
                <a:solidFill>
                  <a:schemeClr val="tx1"/>
                </a:solidFill>
              </a:rPr>
              <a:t>1,2</a:t>
            </a:r>
            <a:r>
              <a:rPr lang="en-US" sz="1800" dirty="0">
                <a:solidFill>
                  <a:schemeClr val="tx1"/>
                </a:solidFill>
              </a:rPr>
              <a:t> </a:t>
            </a:r>
          </a:p>
          <a:p>
            <a:endParaRPr lang="en-US" dirty="0"/>
          </a:p>
        </p:txBody>
      </p:sp>
      <p:sp>
        <p:nvSpPr>
          <p:cNvPr id="5" name="TextBox 4">
            <a:extLst>
              <a:ext uri="{FF2B5EF4-FFF2-40B4-BE49-F238E27FC236}">
                <a16:creationId xmlns:a16="http://schemas.microsoft.com/office/drawing/2014/main" id="{33B4F673-CC68-FB4D-C5A8-42E8A687B5A8}"/>
              </a:ext>
            </a:extLst>
          </p:cNvPr>
          <p:cNvSpPr txBox="1"/>
          <p:nvPr/>
        </p:nvSpPr>
        <p:spPr>
          <a:xfrm>
            <a:off x="572226" y="2971120"/>
            <a:ext cx="10481092" cy="3183949"/>
          </a:xfrm>
          <a:prstGeom prst="rect">
            <a:avLst/>
          </a:prstGeom>
          <a:noFill/>
        </p:spPr>
        <p:txBody>
          <a:bodyPr wrap="square" lIns="0" tIns="0" rIns="0" bIns="0" rtlCol="0">
            <a:spAutoFit/>
          </a:bodyPr>
          <a:lstStyle/>
          <a:p>
            <a:pPr marL="342900" indent="-342900">
              <a:lnSpc>
                <a:spcPct val="150000"/>
              </a:lnSpc>
              <a:buFont typeface="Arial" panose="020B0604020202020204" pitchFamily="34" charset="0"/>
              <a:buChar char="•"/>
            </a:pPr>
            <a:r>
              <a:rPr lang="en-US" sz="2000" b="1" dirty="0">
                <a:solidFill>
                  <a:srgbClr val="00853E"/>
                </a:solidFill>
              </a:rPr>
              <a:t>Bathing - </a:t>
            </a:r>
            <a:r>
              <a:rPr lang="en-US" sz="2000" dirty="0"/>
              <a:t>Washing oneself by sponge bath or in the bathtub or shower.</a:t>
            </a:r>
          </a:p>
          <a:p>
            <a:pPr marL="342900" indent="-342900">
              <a:lnSpc>
                <a:spcPct val="150000"/>
              </a:lnSpc>
              <a:buFont typeface="Arial" panose="020B0604020202020204" pitchFamily="34" charset="0"/>
              <a:buChar char="•"/>
            </a:pPr>
            <a:r>
              <a:rPr lang="en-US" sz="2000" b="1" dirty="0">
                <a:solidFill>
                  <a:srgbClr val="00853E"/>
                </a:solidFill>
              </a:rPr>
              <a:t>Continence </a:t>
            </a:r>
            <a:r>
              <a:rPr lang="en-US" sz="2000" b="1" dirty="0">
                <a:solidFill>
                  <a:srgbClr val="C00000"/>
                </a:solidFill>
              </a:rPr>
              <a:t>- </a:t>
            </a:r>
            <a:r>
              <a:rPr lang="en-US" sz="2000" dirty="0"/>
              <a:t>Maintaining control of bowel or bladder functions, or related personal hygiene practices like managing the care of a catheter or colostomy bag. </a:t>
            </a:r>
            <a:endParaRPr lang="en-US" sz="2000" dirty="0">
              <a:solidFill>
                <a:schemeClr val="bg1">
                  <a:lumMod val="50000"/>
                </a:schemeClr>
              </a:solidFill>
            </a:endParaRPr>
          </a:p>
          <a:p>
            <a:pPr marL="342900" indent="-342900">
              <a:lnSpc>
                <a:spcPct val="150000"/>
              </a:lnSpc>
              <a:buFont typeface="Arial" panose="020B0604020202020204" pitchFamily="34" charset="0"/>
              <a:buChar char="•"/>
            </a:pPr>
            <a:r>
              <a:rPr lang="en-US" sz="2000" b="1" dirty="0">
                <a:solidFill>
                  <a:srgbClr val="00853E"/>
                </a:solidFill>
              </a:rPr>
              <a:t>Dressing - </a:t>
            </a:r>
            <a:r>
              <a:rPr lang="en-US" sz="2000" dirty="0"/>
              <a:t>Dressing and undressing, including braces and prosthetics. </a:t>
            </a:r>
            <a:endParaRPr lang="en-US" sz="2000" dirty="0">
              <a:solidFill>
                <a:schemeClr val="bg1">
                  <a:lumMod val="50000"/>
                </a:schemeClr>
              </a:solidFill>
            </a:endParaRPr>
          </a:p>
          <a:p>
            <a:pPr marL="342900" indent="-342900">
              <a:lnSpc>
                <a:spcPct val="150000"/>
              </a:lnSpc>
              <a:buFont typeface="Arial" panose="020B0604020202020204" pitchFamily="34" charset="0"/>
              <a:buChar char="•"/>
            </a:pPr>
            <a:r>
              <a:rPr lang="en-US" sz="2000" b="1" dirty="0">
                <a:solidFill>
                  <a:srgbClr val="00853E"/>
                </a:solidFill>
              </a:rPr>
              <a:t>Eating - </a:t>
            </a:r>
            <a:r>
              <a:rPr lang="en-US" sz="2000" dirty="0"/>
              <a:t>Getting food into the body from a plate and/or feeding device. </a:t>
            </a:r>
          </a:p>
          <a:p>
            <a:pPr marL="342900" indent="-342900">
              <a:lnSpc>
                <a:spcPct val="150000"/>
              </a:lnSpc>
              <a:buFont typeface="Arial" panose="020B0604020202020204" pitchFamily="34" charset="0"/>
              <a:buChar char="•"/>
            </a:pPr>
            <a:r>
              <a:rPr lang="en-US" sz="2000" b="1" dirty="0">
                <a:solidFill>
                  <a:srgbClr val="00853E"/>
                </a:solidFill>
              </a:rPr>
              <a:t>Toileting - </a:t>
            </a:r>
            <a:r>
              <a:rPr lang="en-US" sz="2000" dirty="0"/>
              <a:t>Getting to and from the toilet and performing related personal hygiene</a:t>
            </a:r>
            <a:r>
              <a:rPr lang="en-US" sz="2000" dirty="0">
                <a:solidFill>
                  <a:schemeClr val="accent6"/>
                </a:solidFill>
              </a:rPr>
              <a:t>. </a:t>
            </a:r>
          </a:p>
          <a:p>
            <a:pPr marL="342900" indent="-342900">
              <a:lnSpc>
                <a:spcPct val="150000"/>
              </a:lnSpc>
              <a:buFont typeface="Arial" panose="020B0604020202020204" pitchFamily="34" charset="0"/>
              <a:buChar char="•"/>
            </a:pPr>
            <a:r>
              <a:rPr lang="en-US" sz="2000" b="1" dirty="0">
                <a:solidFill>
                  <a:srgbClr val="00853E"/>
                </a:solidFill>
              </a:rPr>
              <a:t>Transferring - </a:t>
            </a:r>
            <a:r>
              <a:rPr lang="en-US" sz="2000" dirty="0"/>
              <a:t>Moving into or out of a bed, chair, or wheelchair</a:t>
            </a:r>
            <a:r>
              <a:rPr lang="en-US" sz="2000" dirty="0">
                <a:solidFill>
                  <a:schemeClr val="accent6"/>
                </a:solidFill>
              </a:rPr>
              <a:t>.</a:t>
            </a:r>
          </a:p>
        </p:txBody>
      </p:sp>
      <p:sp>
        <p:nvSpPr>
          <p:cNvPr id="13" name="TextBox 12">
            <a:extLst>
              <a:ext uri="{FF2B5EF4-FFF2-40B4-BE49-F238E27FC236}">
                <a16:creationId xmlns:a16="http://schemas.microsoft.com/office/drawing/2014/main" id="{F047C8E5-12EA-5504-0203-2184EFD58258}"/>
              </a:ext>
            </a:extLst>
          </p:cNvPr>
          <p:cNvSpPr txBox="1"/>
          <p:nvPr/>
        </p:nvSpPr>
        <p:spPr>
          <a:xfrm>
            <a:off x="572226" y="6513014"/>
            <a:ext cx="11432540" cy="307777"/>
          </a:xfrm>
          <a:prstGeom prst="rect">
            <a:avLst/>
          </a:prstGeom>
          <a:noFill/>
        </p:spPr>
        <p:txBody>
          <a:bodyPr wrap="square" lIns="0" tIns="0" rIns="0" bIns="0" rtlCol="0">
            <a:spAutoFit/>
          </a:bodyPr>
          <a:lstStyle/>
          <a:p>
            <a:r>
              <a:rPr lang="en-US" sz="1000" baseline="30000" dirty="0">
                <a:solidFill>
                  <a:schemeClr val="bg1"/>
                </a:solidFill>
              </a:rPr>
              <a:t>1</a:t>
            </a:r>
            <a:r>
              <a:rPr lang="en-US" sz="1000" dirty="0">
                <a:solidFill>
                  <a:schemeClr val="bg1"/>
                </a:solidFill>
                <a:hlinkClick r:id="rId3">
                  <a:extLst>
                    <a:ext uri="{A12FA001-AC4F-418D-AE19-62706E023703}">
                      <ahyp:hlinkClr xmlns:ahyp="http://schemas.microsoft.com/office/drawing/2018/hyperlinkcolor" val="tx"/>
                    </a:ext>
                  </a:extLst>
                </a:hlinkClick>
              </a:rPr>
              <a:t>What is Long-Term Care?</a:t>
            </a:r>
            <a:r>
              <a:rPr lang="en-US" sz="1000" dirty="0">
                <a:solidFill>
                  <a:schemeClr val="bg1"/>
                </a:solidFill>
              </a:rPr>
              <a:t> LongTermCare.gov, February 18, 2020. </a:t>
            </a:r>
          </a:p>
          <a:p>
            <a:r>
              <a:rPr lang="en-US" sz="1000" baseline="30000" dirty="0">
                <a:solidFill>
                  <a:schemeClr val="bg1"/>
                </a:solidFill>
              </a:rPr>
              <a:t>2</a:t>
            </a:r>
            <a:r>
              <a:rPr lang="en-US" sz="1000" dirty="0">
                <a:solidFill>
                  <a:schemeClr val="bg1"/>
                </a:solidFill>
              </a:rPr>
              <a:t>To be eligible for benefits, the insured must be a chronically ill individual with qualified long-term care services provided pursuant toa plan of care prescribed by a licensed health care practitioner/physician.</a:t>
            </a:r>
          </a:p>
        </p:txBody>
      </p:sp>
    </p:spTree>
    <p:extLst>
      <p:ext uri="{BB962C8B-B14F-4D97-AF65-F5344CB8AC3E}">
        <p14:creationId xmlns:p14="http://schemas.microsoft.com/office/powerpoint/2010/main" val="35731467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668A2E6-7808-50EF-FA2F-8BCC9227985B}"/>
              </a:ext>
            </a:extLst>
          </p:cNvPr>
          <p:cNvSpPr>
            <a:spLocks noGrp="1"/>
          </p:cNvSpPr>
          <p:nvPr>
            <p:ph type="title"/>
          </p:nvPr>
        </p:nvSpPr>
        <p:spPr/>
        <p:txBody>
          <a:bodyPr/>
          <a:lstStyle/>
          <a:p>
            <a:r>
              <a:rPr lang="en-US" dirty="0"/>
              <a:t>Popular Care Services</a:t>
            </a:r>
          </a:p>
        </p:txBody>
      </p:sp>
      <p:sp>
        <p:nvSpPr>
          <p:cNvPr id="6" name="Content Placeholder 1">
            <a:extLst>
              <a:ext uri="{FF2B5EF4-FFF2-40B4-BE49-F238E27FC236}">
                <a16:creationId xmlns:a16="http://schemas.microsoft.com/office/drawing/2014/main" id="{87B0DC42-F563-413A-4993-AB72D91A995B}"/>
              </a:ext>
            </a:extLst>
          </p:cNvPr>
          <p:cNvSpPr>
            <a:spLocks noGrp="1"/>
          </p:cNvSpPr>
          <p:nvPr>
            <p:ph idx="1"/>
          </p:nvPr>
        </p:nvSpPr>
        <p:spPr>
          <a:xfrm>
            <a:off x="378823" y="1828800"/>
            <a:ext cx="11547565" cy="4511783"/>
          </a:xfrm>
        </p:spPr>
        <p:txBody>
          <a:bodyPr>
            <a:noAutofit/>
          </a:bodyPr>
          <a:lstStyle/>
          <a:p>
            <a:pPr>
              <a:lnSpc>
                <a:spcPct val="100000"/>
              </a:lnSpc>
              <a:spcBef>
                <a:spcPts val="0"/>
              </a:spcBef>
            </a:pPr>
            <a:r>
              <a:rPr lang="en-US" sz="2000" b="1" dirty="0">
                <a:solidFill>
                  <a:srgbClr val="00853E"/>
                </a:solidFill>
              </a:rPr>
              <a:t>Adult day care</a:t>
            </a:r>
            <a:br>
              <a:rPr lang="en-US" sz="2000" b="1" dirty="0">
                <a:solidFill>
                  <a:srgbClr val="00B0B9"/>
                </a:solidFill>
              </a:rPr>
            </a:br>
            <a:r>
              <a:rPr lang="en-US" sz="1600" dirty="0" err="1">
                <a:solidFill>
                  <a:prstClr val="black"/>
                </a:solidFill>
              </a:rPr>
              <a:t>Care</a:t>
            </a:r>
            <a:r>
              <a:rPr lang="en-US" sz="1600" dirty="0">
                <a:solidFill>
                  <a:prstClr val="black"/>
                </a:solidFill>
              </a:rPr>
              <a:t> given during the day at a community-based center for adults who need help or supervision during the day, including help with personal care, but don’t need round-the-clock care. </a:t>
            </a:r>
          </a:p>
          <a:p>
            <a:pPr>
              <a:lnSpc>
                <a:spcPct val="100000"/>
              </a:lnSpc>
              <a:spcBef>
                <a:spcPts val="0"/>
              </a:spcBef>
            </a:pPr>
            <a:r>
              <a:rPr lang="en-US" sz="2000" b="1" dirty="0">
                <a:solidFill>
                  <a:srgbClr val="00853E"/>
                </a:solidFill>
              </a:rPr>
              <a:t>Assisted living facility</a:t>
            </a:r>
            <a:br>
              <a:rPr lang="en-US" sz="2000" b="1" dirty="0">
                <a:solidFill>
                  <a:srgbClr val="00B0B9"/>
                </a:solidFill>
              </a:rPr>
            </a:br>
            <a:r>
              <a:rPr lang="en-US" sz="1600" dirty="0">
                <a:solidFill>
                  <a:prstClr val="black"/>
                </a:solidFill>
              </a:rPr>
              <a:t>A residential living arrangement that provides personal care and health services for people who need some help with activities of daily living, but don’t need the level of care that nursing homes give. </a:t>
            </a:r>
          </a:p>
          <a:p>
            <a:pPr>
              <a:lnSpc>
                <a:spcPct val="100000"/>
              </a:lnSpc>
              <a:spcBef>
                <a:spcPts val="0"/>
              </a:spcBef>
            </a:pPr>
            <a:r>
              <a:rPr lang="en-US" sz="2000" b="1" dirty="0">
                <a:solidFill>
                  <a:srgbClr val="00853E"/>
                </a:solidFill>
              </a:rPr>
              <a:t>Home health care</a:t>
            </a:r>
            <a:br>
              <a:rPr lang="en-US" sz="2000" b="1" dirty="0">
                <a:solidFill>
                  <a:schemeClr val="accent2"/>
                </a:solidFill>
              </a:rPr>
            </a:br>
            <a:r>
              <a:rPr lang="en-US" sz="1600" dirty="0" err="1">
                <a:solidFill>
                  <a:schemeClr val="tx1"/>
                </a:solidFill>
              </a:rPr>
              <a:t>Care</a:t>
            </a:r>
            <a:r>
              <a:rPr lang="en-US" sz="1600" dirty="0">
                <a:solidFill>
                  <a:schemeClr val="tx1"/>
                </a:solidFill>
              </a:rPr>
              <a:t> received at an individual’s place of residence</a:t>
            </a:r>
            <a:r>
              <a:rPr lang="en-US" sz="1600" dirty="0"/>
              <a:t>. </a:t>
            </a:r>
          </a:p>
          <a:p>
            <a:pPr>
              <a:lnSpc>
                <a:spcPct val="100000"/>
              </a:lnSpc>
              <a:spcBef>
                <a:spcPts val="0"/>
              </a:spcBef>
            </a:pPr>
            <a:r>
              <a:rPr lang="en-US" sz="2000" b="1" dirty="0">
                <a:solidFill>
                  <a:srgbClr val="00853E"/>
                </a:solidFill>
              </a:rPr>
              <a:t>Hospice care</a:t>
            </a:r>
            <a:br>
              <a:rPr lang="en-US" sz="2000" b="1" dirty="0">
                <a:solidFill>
                  <a:srgbClr val="00B0B9"/>
                </a:solidFill>
              </a:rPr>
            </a:br>
            <a:r>
              <a:rPr lang="en-US" sz="1600" dirty="0" err="1">
                <a:solidFill>
                  <a:prstClr val="black"/>
                </a:solidFill>
              </a:rPr>
              <a:t>Care</a:t>
            </a:r>
            <a:r>
              <a:rPr lang="en-US" sz="1600" dirty="0">
                <a:solidFill>
                  <a:prstClr val="black"/>
                </a:solidFill>
              </a:rPr>
              <a:t> for a person who isn’t expected to live very long, so the care is designed to reduce pain and discomfort</a:t>
            </a:r>
            <a:r>
              <a:rPr lang="en-US" sz="1600" dirty="0">
                <a:solidFill>
                  <a:srgbClr val="828282"/>
                </a:solidFill>
              </a:rPr>
              <a:t>. </a:t>
            </a:r>
          </a:p>
          <a:p>
            <a:pPr>
              <a:lnSpc>
                <a:spcPct val="100000"/>
              </a:lnSpc>
              <a:spcBef>
                <a:spcPts val="0"/>
              </a:spcBef>
            </a:pPr>
            <a:r>
              <a:rPr lang="en-US" sz="2000" b="1" dirty="0">
                <a:solidFill>
                  <a:srgbClr val="00853E"/>
                </a:solidFill>
              </a:rPr>
              <a:t>Respite care </a:t>
            </a:r>
            <a:br>
              <a:rPr lang="en-US" sz="2000" b="1" dirty="0">
                <a:solidFill>
                  <a:schemeClr val="accent2"/>
                </a:solidFill>
              </a:rPr>
            </a:br>
            <a:r>
              <a:rPr lang="en-US" sz="1600" dirty="0">
                <a:solidFill>
                  <a:schemeClr val="tx1"/>
                </a:solidFill>
              </a:rPr>
              <a:t>Care a third party gives for a few hours to several days to relieve family caregivers and give them an occasional break from daily caregiving responsibilities</a:t>
            </a:r>
            <a:r>
              <a:rPr lang="en-US" sz="1600" dirty="0"/>
              <a:t>. </a:t>
            </a:r>
            <a:endParaRPr lang="en-US" sz="1600" dirty="0">
              <a:solidFill>
                <a:schemeClr val="tx1"/>
              </a:solidFill>
            </a:endParaRPr>
          </a:p>
          <a:p>
            <a:pPr>
              <a:lnSpc>
                <a:spcPct val="100000"/>
              </a:lnSpc>
              <a:spcBef>
                <a:spcPts val="0"/>
              </a:spcBef>
            </a:pPr>
            <a:r>
              <a:rPr lang="en-US" sz="2000" b="1" dirty="0">
                <a:solidFill>
                  <a:srgbClr val="00853E"/>
                </a:solidFill>
              </a:rPr>
              <a:t>Skilled care</a:t>
            </a:r>
            <a:br>
              <a:rPr lang="en-US" sz="2000" b="1" dirty="0">
                <a:solidFill>
                  <a:schemeClr val="accent2"/>
                </a:solidFill>
              </a:rPr>
            </a:br>
            <a:r>
              <a:rPr lang="en-US" sz="1600" dirty="0">
                <a:solidFill>
                  <a:schemeClr val="tx1"/>
                </a:solidFill>
              </a:rPr>
              <a:t>Daily nursing &amp; rehabilitative care that can be done only by, or under the supervision of, skilled medical personnel. This care is typically needed 24 hours a day, must follow a plan of care, and  must be ordered by a licensed medical practitioner (physician in most states). </a:t>
            </a:r>
          </a:p>
        </p:txBody>
      </p:sp>
      <p:sp>
        <p:nvSpPr>
          <p:cNvPr id="7" name="TextBox 6">
            <a:extLst>
              <a:ext uri="{FF2B5EF4-FFF2-40B4-BE49-F238E27FC236}">
                <a16:creationId xmlns:a16="http://schemas.microsoft.com/office/drawing/2014/main" id="{F19BC7E1-CC6E-C924-E202-B2AADF59FE4B}"/>
              </a:ext>
            </a:extLst>
          </p:cNvPr>
          <p:cNvSpPr txBox="1"/>
          <p:nvPr/>
        </p:nvSpPr>
        <p:spPr>
          <a:xfrm>
            <a:off x="635290" y="6545127"/>
            <a:ext cx="8092441" cy="153888"/>
          </a:xfrm>
          <a:prstGeom prst="rect">
            <a:avLst/>
          </a:prstGeom>
          <a:noFill/>
        </p:spPr>
        <p:txBody>
          <a:bodyPr wrap="square" lIns="0" tIns="0" rIns="0" bIns="0" rtlCol="0">
            <a:spAutoFit/>
          </a:bodyPr>
          <a:lstStyle/>
          <a:p>
            <a:r>
              <a:rPr lang="en-US" sz="1000" dirty="0">
                <a:solidFill>
                  <a:schemeClr val="bg1"/>
                </a:solidFill>
                <a:hlinkClick r:id="rId3">
                  <a:extLst>
                    <a:ext uri="{A12FA001-AC4F-418D-AE19-62706E023703}">
                      <ahyp:hlinkClr xmlns:ahyp="http://schemas.microsoft.com/office/drawing/2018/hyperlinkcolor" val="tx"/>
                    </a:ext>
                  </a:extLst>
                </a:hlinkClick>
              </a:rPr>
              <a:t>A Shopper’s Guide to Long-Term Care Insurance</a:t>
            </a:r>
            <a:r>
              <a:rPr lang="en-US" sz="1000" dirty="0">
                <a:solidFill>
                  <a:schemeClr val="bg1"/>
                </a:solidFill>
              </a:rPr>
              <a:t>. National Association of Insurance Commissioners, 2019. </a:t>
            </a:r>
          </a:p>
        </p:txBody>
      </p:sp>
    </p:spTree>
    <p:extLst>
      <p:ext uri="{BB962C8B-B14F-4D97-AF65-F5344CB8AC3E}">
        <p14:creationId xmlns:p14="http://schemas.microsoft.com/office/powerpoint/2010/main" val="27846047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58FD998-0494-4246-D2BE-29E4D1E3F307}"/>
              </a:ext>
            </a:extLst>
          </p:cNvPr>
          <p:cNvSpPr txBox="1"/>
          <p:nvPr/>
        </p:nvSpPr>
        <p:spPr>
          <a:xfrm>
            <a:off x="907527" y="2722427"/>
            <a:ext cx="8066656" cy="2492990"/>
          </a:xfrm>
          <a:prstGeom prst="rect">
            <a:avLst/>
          </a:prstGeom>
          <a:noFill/>
        </p:spPr>
        <p:txBody>
          <a:bodyPr wrap="square" rtlCol="0">
            <a:spAutoFit/>
          </a:bodyPr>
          <a:lstStyle/>
          <a:p>
            <a:r>
              <a:rPr lang="en-US" sz="4800" b="1" dirty="0">
                <a:solidFill>
                  <a:srgbClr val="00853E"/>
                </a:solidFill>
              </a:rPr>
              <a:t>We are living longer than ever.</a:t>
            </a:r>
          </a:p>
          <a:p>
            <a:r>
              <a:rPr lang="en-US" sz="3600" dirty="0">
                <a:solidFill>
                  <a:schemeClr val="tx1">
                    <a:lumMod val="65000"/>
                    <a:lumOff val="35000"/>
                  </a:schemeClr>
                </a:solidFill>
              </a:rPr>
              <a:t>On average, someone age 65 today can expect to live to </a:t>
            </a:r>
            <a:r>
              <a:rPr lang="en-US" sz="3600" b="1" dirty="0">
                <a:solidFill>
                  <a:schemeClr val="tx1">
                    <a:lumMod val="65000"/>
                    <a:lumOff val="35000"/>
                  </a:schemeClr>
                </a:solidFill>
              </a:rPr>
              <a:t>age 84.0 for men </a:t>
            </a:r>
            <a:r>
              <a:rPr lang="en-US" sz="3600" dirty="0">
                <a:solidFill>
                  <a:schemeClr val="tx1">
                    <a:lumMod val="65000"/>
                    <a:lumOff val="35000"/>
                  </a:schemeClr>
                </a:solidFill>
              </a:rPr>
              <a:t>and </a:t>
            </a:r>
          </a:p>
          <a:p>
            <a:r>
              <a:rPr lang="en-US" sz="3600" dirty="0">
                <a:solidFill>
                  <a:schemeClr val="tx1">
                    <a:lumMod val="65000"/>
                    <a:lumOff val="35000"/>
                  </a:schemeClr>
                </a:solidFill>
              </a:rPr>
              <a:t>age </a:t>
            </a:r>
            <a:r>
              <a:rPr lang="en-US" sz="3600" b="1" dirty="0">
                <a:solidFill>
                  <a:schemeClr val="tx1">
                    <a:lumMod val="65000"/>
                    <a:lumOff val="35000"/>
                  </a:schemeClr>
                </a:solidFill>
              </a:rPr>
              <a:t>86.6 for women.</a:t>
            </a:r>
          </a:p>
        </p:txBody>
      </p:sp>
      <p:sp>
        <p:nvSpPr>
          <p:cNvPr id="6" name="Arrow: Chevron 5">
            <a:extLst>
              <a:ext uri="{FF2B5EF4-FFF2-40B4-BE49-F238E27FC236}">
                <a16:creationId xmlns:a16="http://schemas.microsoft.com/office/drawing/2014/main" id="{5B1F1F45-2687-39A6-470B-E60D898ED657}"/>
              </a:ext>
            </a:extLst>
          </p:cNvPr>
          <p:cNvSpPr/>
          <p:nvPr/>
        </p:nvSpPr>
        <p:spPr>
          <a:xfrm>
            <a:off x="966651" y="1497542"/>
            <a:ext cx="484632" cy="923330"/>
          </a:xfrm>
          <a:prstGeom prst="chevron">
            <a:avLst/>
          </a:prstGeom>
          <a:solidFill>
            <a:srgbClr val="0085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Arrow: Chevron 7">
            <a:extLst>
              <a:ext uri="{FF2B5EF4-FFF2-40B4-BE49-F238E27FC236}">
                <a16:creationId xmlns:a16="http://schemas.microsoft.com/office/drawing/2014/main" id="{9CB4A609-A786-34F5-01F5-E859725F2658}"/>
              </a:ext>
            </a:extLst>
          </p:cNvPr>
          <p:cNvSpPr/>
          <p:nvPr/>
        </p:nvSpPr>
        <p:spPr>
          <a:xfrm>
            <a:off x="1455959" y="1497542"/>
            <a:ext cx="484632" cy="923330"/>
          </a:xfrm>
          <a:prstGeom prst="chevron">
            <a:avLst/>
          </a:prstGeom>
          <a:solidFill>
            <a:srgbClr val="00853E">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Arrow: Chevron 8">
            <a:extLst>
              <a:ext uri="{FF2B5EF4-FFF2-40B4-BE49-F238E27FC236}">
                <a16:creationId xmlns:a16="http://schemas.microsoft.com/office/drawing/2014/main" id="{4E040C40-CE35-CC26-C378-3E2878305A31}"/>
              </a:ext>
            </a:extLst>
          </p:cNvPr>
          <p:cNvSpPr/>
          <p:nvPr/>
        </p:nvSpPr>
        <p:spPr>
          <a:xfrm>
            <a:off x="1945267" y="1497542"/>
            <a:ext cx="484632" cy="923330"/>
          </a:xfrm>
          <a:prstGeom prst="chevron">
            <a:avLst/>
          </a:prstGeom>
          <a:solidFill>
            <a:srgbClr val="00853E">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Arrow: Chevron 9">
            <a:extLst>
              <a:ext uri="{FF2B5EF4-FFF2-40B4-BE49-F238E27FC236}">
                <a16:creationId xmlns:a16="http://schemas.microsoft.com/office/drawing/2014/main" id="{D2F8DDD4-D21A-D350-3F35-197672E62EB4}"/>
              </a:ext>
            </a:extLst>
          </p:cNvPr>
          <p:cNvSpPr/>
          <p:nvPr/>
        </p:nvSpPr>
        <p:spPr>
          <a:xfrm>
            <a:off x="2434575" y="1497542"/>
            <a:ext cx="484632" cy="923330"/>
          </a:xfrm>
          <a:prstGeom prst="chevron">
            <a:avLst/>
          </a:prstGeom>
          <a:solidFill>
            <a:srgbClr val="00853E">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Arrow: Chevron 10">
            <a:extLst>
              <a:ext uri="{FF2B5EF4-FFF2-40B4-BE49-F238E27FC236}">
                <a16:creationId xmlns:a16="http://schemas.microsoft.com/office/drawing/2014/main" id="{1B1BB509-AD5E-2D5D-CF15-DB6D09A03164}"/>
              </a:ext>
            </a:extLst>
          </p:cNvPr>
          <p:cNvSpPr/>
          <p:nvPr/>
        </p:nvSpPr>
        <p:spPr>
          <a:xfrm>
            <a:off x="2923881" y="1497542"/>
            <a:ext cx="484632" cy="923330"/>
          </a:xfrm>
          <a:prstGeom prst="chevron">
            <a:avLst/>
          </a:prstGeom>
          <a:solidFill>
            <a:srgbClr val="00853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TextBox 12">
            <a:extLst>
              <a:ext uri="{FF2B5EF4-FFF2-40B4-BE49-F238E27FC236}">
                <a16:creationId xmlns:a16="http://schemas.microsoft.com/office/drawing/2014/main" id="{AFE03E53-CDB9-384F-C377-7C51F40F9A6C}"/>
              </a:ext>
            </a:extLst>
          </p:cNvPr>
          <p:cNvSpPr txBox="1"/>
          <p:nvPr/>
        </p:nvSpPr>
        <p:spPr>
          <a:xfrm>
            <a:off x="483325" y="6365794"/>
            <a:ext cx="6346289" cy="153888"/>
          </a:xfrm>
          <a:prstGeom prst="rect">
            <a:avLst/>
          </a:prstGeom>
          <a:noFill/>
        </p:spPr>
        <p:txBody>
          <a:bodyPr wrap="none" lIns="0" tIns="0" rIns="0" bIns="0" rtlCol="0">
            <a:spAutoFit/>
          </a:bodyPr>
          <a:lstStyle/>
          <a:p>
            <a:pPr marL="109728" indent="-109728"/>
            <a:r>
              <a:rPr lang="en-US" sz="1000" dirty="0">
                <a:hlinkClick r:id="rId3"/>
              </a:rPr>
              <a:t>Retirement &amp; Survivors Benefits: Life Expectancy Calculator</a:t>
            </a:r>
            <a:r>
              <a:rPr lang="en-US" sz="1000" dirty="0"/>
              <a:t>. Social Security Administration, as of March 4, 2021.</a:t>
            </a:r>
            <a:endParaRPr lang="en-US" sz="1000" dirty="0">
              <a:solidFill>
                <a:schemeClr val="accent6"/>
              </a:solidFill>
              <a:highlight>
                <a:srgbClr val="FFFF00"/>
              </a:highlight>
            </a:endParaRPr>
          </a:p>
        </p:txBody>
      </p:sp>
    </p:spTree>
    <p:extLst>
      <p:ext uri="{BB962C8B-B14F-4D97-AF65-F5344CB8AC3E}">
        <p14:creationId xmlns:p14="http://schemas.microsoft.com/office/powerpoint/2010/main" val="761339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58FD998-0494-4246-D2BE-29E4D1E3F307}"/>
              </a:ext>
            </a:extLst>
          </p:cNvPr>
          <p:cNvSpPr txBox="1"/>
          <p:nvPr/>
        </p:nvSpPr>
        <p:spPr>
          <a:xfrm>
            <a:off x="907527" y="2722427"/>
            <a:ext cx="8066656" cy="2677656"/>
          </a:xfrm>
          <a:prstGeom prst="rect">
            <a:avLst/>
          </a:prstGeom>
          <a:noFill/>
        </p:spPr>
        <p:txBody>
          <a:bodyPr wrap="square" rtlCol="0">
            <a:spAutoFit/>
          </a:bodyPr>
          <a:lstStyle/>
          <a:p>
            <a:r>
              <a:rPr lang="en-US" sz="3600" dirty="0">
                <a:solidFill>
                  <a:schemeClr val="tx1">
                    <a:lumMod val="65000"/>
                    <a:lumOff val="35000"/>
                  </a:schemeClr>
                </a:solidFill>
              </a:rPr>
              <a:t>The LTC insurance industry paid </a:t>
            </a:r>
          </a:p>
          <a:p>
            <a:r>
              <a:rPr lang="en-US" sz="3600" dirty="0">
                <a:solidFill>
                  <a:schemeClr val="tx1">
                    <a:lumMod val="65000"/>
                    <a:lumOff val="35000"/>
                  </a:schemeClr>
                </a:solidFill>
              </a:rPr>
              <a:t>$11 billion in claims in 2019.</a:t>
            </a:r>
          </a:p>
          <a:p>
            <a:r>
              <a:rPr lang="en-US" sz="4800" b="1" dirty="0">
                <a:solidFill>
                  <a:srgbClr val="00853E"/>
                </a:solidFill>
              </a:rPr>
              <a:t>This is an increase of</a:t>
            </a:r>
          </a:p>
          <a:p>
            <a:r>
              <a:rPr lang="en-US" sz="4800" b="1" dirty="0">
                <a:solidFill>
                  <a:srgbClr val="00853E"/>
                </a:solidFill>
              </a:rPr>
              <a:t>$2.35 billion since 2016.</a:t>
            </a:r>
          </a:p>
        </p:txBody>
      </p:sp>
      <p:sp>
        <p:nvSpPr>
          <p:cNvPr id="6" name="Arrow: Chevron 5">
            <a:extLst>
              <a:ext uri="{FF2B5EF4-FFF2-40B4-BE49-F238E27FC236}">
                <a16:creationId xmlns:a16="http://schemas.microsoft.com/office/drawing/2014/main" id="{5B1F1F45-2687-39A6-470B-E60D898ED657}"/>
              </a:ext>
            </a:extLst>
          </p:cNvPr>
          <p:cNvSpPr/>
          <p:nvPr/>
        </p:nvSpPr>
        <p:spPr>
          <a:xfrm>
            <a:off x="966651" y="1497542"/>
            <a:ext cx="484632" cy="923330"/>
          </a:xfrm>
          <a:prstGeom prst="chevron">
            <a:avLst/>
          </a:prstGeom>
          <a:solidFill>
            <a:srgbClr val="0085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Arrow: Chevron 7">
            <a:extLst>
              <a:ext uri="{FF2B5EF4-FFF2-40B4-BE49-F238E27FC236}">
                <a16:creationId xmlns:a16="http://schemas.microsoft.com/office/drawing/2014/main" id="{9CB4A609-A786-34F5-01F5-E859725F2658}"/>
              </a:ext>
            </a:extLst>
          </p:cNvPr>
          <p:cNvSpPr/>
          <p:nvPr/>
        </p:nvSpPr>
        <p:spPr>
          <a:xfrm>
            <a:off x="1455959" y="1497542"/>
            <a:ext cx="484632" cy="923330"/>
          </a:xfrm>
          <a:prstGeom prst="chevron">
            <a:avLst/>
          </a:prstGeom>
          <a:solidFill>
            <a:srgbClr val="00853E">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Arrow: Chevron 8">
            <a:extLst>
              <a:ext uri="{FF2B5EF4-FFF2-40B4-BE49-F238E27FC236}">
                <a16:creationId xmlns:a16="http://schemas.microsoft.com/office/drawing/2014/main" id="{4E040C40-CE35-CC26-C378-3E2878305A31}"/>
              </a:ext>
            </a:extLst>
          </p:cNvPr>
          <p:cNvSpPr/>
          <p:nvPr/>
        </p:nvSpPr>
        <p:spPr>
          <a:xfrm>
            <a:off x="1945267" y="1497542"/>
            <a:ext cx="484632" cy="923330"/>
          </a:xfrm>
          <a:prstGeom prst="chevron">
            <a:avLst/>
          </a:prstGeom>
          <a:solidFill>
            <a:srgbClr val="00853E">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Arrow: Chevron 9">
            <a:extLst>
              <a:ext uri="{FF2B5EF4-FFF2-40B4-BE49-F238E27FC236}">
                <a16:creationId xmlns:a16="http://schemas.microsoft.com/office/drawing/2014/main" id="{D2F8DDD4-D21A-D350-3F35-197672E62EB4}"/>
              </a:ext>
            </a:extLst>
          </p:cNvPr>
          <p:cNvSpPr/>
          <p:nvPr/>
        </p:nvSpPr>
        <p:spPr>
          <a:xfrm>
            <a:off x="2434575" y="1497542"/>
            <a:ext cx="484632" cy="923330"/>
          </a:xfrm>
          <a:prstGeom prst="chevron">
            <a:avLst/>
          </a:prstGeom>
          <a:solidFill>
            <a:srgbClr val="00853E">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 name="Arrow: Chevron 10">
            <a:extLst>
              <a:ext uri="{FF2B5EF4-FFF2-40B4-BE49-F238E27FC236}">
                <a16:creationId xmlns:a16="http://schemas.microsoft.com/office/drawing/2014/main" id="{1B1BB509-AD5E-2D5D-CF15-DB6D09A03164}"/>
              </a:ext>
            </a:extLst>
          </p:cNvPr>
          <p:cNvSpPr/>
          <p:nvPr/>
        </p:nvSpPr>
        <p:spPr>
          <a:xfrm>
            <a:off x="2923881" y="1497542"/>
            <a:ext cx="484632" cy="923330"/>
          </a:xfrm>
          <a:prstGeom prst="chevron">
            <a:avLst/>
          </a:prstGeom>
          <a:solidFill>
            <a:srgbClr val="00853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extBox 1">
            <a:extLst>
              <a:ext uri="{FF2B5EF4-FFF2-40B4-BE49-F238E27FC236}">
                <a16:creationId xmlns:a16="http://schemas.microsoft.com/office/drawing/2014/main" id="{63B4805D-86B9-2F5B-E36B-CA9C5CA4E869}"/>
              </a:ext>
            </a:extLst>
          </p:cNvPr>
          <p:cNvSpPr txBox="1"/>
          <p:nvPr/>
        </p:nvSpPr>
        <p:spPr>
          <a:xfrm>
            <a:off x="470262" y="6386525"/>
            <a:ext cx="8122920" cy="153888"/>
          </a:xfrm>
          <a:prstGeom prst="rect">
            <a:avLst/>
          </a:prstGeom>
          <a:noFill/>
        </p:spPr>
        <p:txBody>
          <a:bodyPr wrap="square" lIns="0" tIns="0" rIns="0" bIns="0" rtlCol="0">
            <a:spAutoFit/>
          </a:bodyPr>
          <a:lstStyle/>
          <a:p>
            <a:pPr marL="109728" indent="-109728"/>
            <a:r>
              <a:rPr lang="en-US" sz="1000" dirty="0">
                <a:hlinkClick r:id="rId3"/>
              </a:rPr>
              <a:t>Long-Term Care Insurance Claims Paid (2019)</a:t>
            </a:r>
            <a:r>
              <a:rPr lang="en-US" sz="1000" dirty="0"/>
              <a:t>. American Association for Long-Term Care Insurance, 2020. </a:t>
            </a:r>
            <a:endParaRPr lang="en-US" sz="1000" dirty="0">
              <a:highlight>
                <a:srgbClr val="FFFF00"/>
              </a:highlight>
            </a:endParaRPr>
          </a:p>
        </p:txBody>
      </p:sp>
    </p:spTree>
    <p:extLst>
      <p:ext uri="{BB962C8B-B14F-4D97-AF65-F5344CB8AC3E}">
        <p14:creationId xmlns:p14="http://schemas.microsoft.com/office/powerpoint/2010/main" val="42329331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10401</TotalTime>
  <Words>4101</Words>
  <Application>Microsoft Office PowerPoint</Application>
  <PresentationFormat>Widescreen</PresentationFormat>
  <Paragraphs>338</Paragraphs>
  <Slides>23</Slides>
  <Notes>22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23</vt:i4>
      </vt:variant>
    </vt:vector>
  </HeadingPairs>
  <TitlesOfParts>
    <vt:vector size="32" baseType="lpstr">
      <vt:lpstr>Aptos</vt:lpstr>
      <vt:lpstr>Arial</vt:lpstr>
      <vt:lpstr>Arial  </vt:lpstr>
      <vt:lpstr>Calibri</vt:lpstr>
      <vt:lpstr>Calibri Light</vt:lpstr>
      <vt:lpstr>Open Sans</vt:lpstr>
      <vt:lpstr>Palatino Linotype</vt:lpstr>
      <vt:lpstr>Roboto</vt:lpstr>
      <vt:lpstr>Office Theme</vt:lpstr>
      <vt:lpstr>PowerPoint Presentation</vt:lpstr>
      <vt:lpstr>Today’s Agenda</vt:lpstr>
      <vt:lpstr>Who are We?  How Do I Help?</vt:lpstr>
      <vt:lpstr>How Do I Help?</vt:lpstr>
      <vt:lpstr>Long-Term Care (LTC)</vt:lpstr>
      <vt:lpstr>The Activities of Daily Living</vt:lpstr>
      <vt:lpstr>Popular Care Services</vt:lpstr>
      <vt:lpstr>PowerPoint Presentation</vt:lpstr>
      <vt:lpstr>PowerPoint Presentation</vt:lpstr>
      <vt:lpstr>PowerPoint Presentation</vt:lpstr>
      <vt:lpstr>PowerPoint Presentation</vt:lpstr>
      <vt:lpstr>Costs for Care</vt:lpstr>
      <vt:lpstr>Paying for Care</vt:lpstr>
      <vt:lpstr>Hybrid Life + LTC vs. Traditional LTC</vt:lpstr>
      <vt:lpstr>Cash Indemnity vs. Reimbursement</vt:lpstr>
      <vt:lpstr>Managing Long-Term Care Needs</vt:lpstr>
      <vt:lpstr>Hypothetical Case Study: Long-Term Care Planning</vt:lpstr>
      <vt:lpstr>Case Study: Long-Term Care Planning (cont.)</vt:lpstr>
      <vt:lpstr>Considerations for MIT Employees</vt:lpstr>
      <vt:lpstr>Work with your  financial professional  to build a strategy that  can help you prepare  for the possibility of a  long-term care event.</vt:lpstr>
      <vt:lpstr>PowerPoint Presentation</vt:lpstr>
      <vt:lpstr>Thank You</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Porter</dc:creator>
  <cp:lastModifiedBy>Megan Ayers</cp:lastModifiedBy>
  <cp:revision>161</cp:revision>
  <cp:lastPrinted>2017-08-17T18:19:22Z</cp:lastPrinted>
  <dcterms:created xsi:type="dcterms:W3CDTF">2017-07-10T16:43:40Z</dcterms:created>
  <dcterms:modified xsi:type="dcterms:W3CDTF">2024-07-01T19:02:29Z</dcterms:modified>
</cp:coreProperties>
</file>