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omments/comment2.xml" ContentType="application/vnd.openxmlformats-officedocument.presentationml.comments+xml"/>
  <Override PartName="/ppt/notesSlides/notesSlide7.xml" ContentType="application/vnd.openxmlformats-officedocument.presentationml.notesSlide+xml"/>
  <Override PartName="/ppt/comments/comment3.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comment4.xml" ContentType="application/vnd.openxmlformats-officedocument.presentationml.comments+xml"/>
  <Override PartName="/ppt/notesSlides/notesSlide11.xml" ContentType="application/vnd.openxmlformats-officedocument.presentationml.notesSlide+xml"/>
  <Override PartName="/ppt/comments/comment5.xml" ContentType="application/vnd.openxmlformats-officedocument.presentationml.comment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17" r:id="rId2"/>
    <p:sldId id="256" r:id="rId3"/>
    <p:sldId id="343" r:id="rId4"/>
    <p:sldId id="319" r:id="rId5"/>
    <p:sldId id="322" r:id="rId6"/>
    <p:sldId id="323" r:id="rId7"/>
    <p:sldId id="324" r:id="rId8"/>
    <p:sldId id="325" r:id="rId9"/>
    <p:sldId id="330" r:id="rId10"/>
    <p:sldId id="331" r:id="rId11"/>
    <p:sldId id="332" r:id="rId12"/>
    <p:sldId id="333" r:id="rId13"/>
    <p:sldId id="356" r:id="rId14"/>
    <p:sldId id="340" r:id="rId15"/>
    <p:sldId id="339" r:id="rId16"/>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6"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ina Nofzinger" initials="TN" lastIdx="9" clrIdx="0">
    <p:extLst>
      <p:ext uri="{19B8F6BF-5375-455C-9EA6-DF929625EA0E}">
        <p15:presenceInfo xmlns:p15="http://schemas.microsoft.com/office/powerpoint/2012/main" userId="S-1-5-21-1844237615-1563985344-725345543-493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53E"/>
    <a:srgbClr val="A31F34"/>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52" autoAdjust="0"/>
    <p:restoredTop sz="88983" autoAdjust="0"/>
  </p:normalViewPr>
  <p:slideViewPr>
    <p:cSldViewPr snapToGrid="0">
      <p:cViewPr varScale="1">
        <p:scale>
          <a:sx n="98" d="100"/>
          <a:sy n="98" d="100"/>
        </p:scale>
        <p:origin x="864" y="72"/>
      </p:cViewPr>
      <p:guideLst>
        <p:guide orient="horz" pos="1656"/>
        <p:guide pos="384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800" dirty="0"/>
              <a:t> Value of a Dollar with 3% Inflation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Sheet2!$B$1</c:f>
              <c:strCache>
                <c:ptCount val="1"/>
                <c:pt idx="0">
                  <c:v> Dollar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Sheet2!$A$2:$A$10</c:f>
              <c:numCache>
                <c:formatCode>General</c:formatCode>
                <c:ptCount val="9"/>
                <c:pt idx="0">
                  <c:v>1</c:v>
                </c:pt>
                <c:pt idx="1">
                  <c:v>5</c:v>
                </c:pt>
                <c:pt idx="2">
                  <c:v>10</c:v>
                </c:pt>
                <c:pt idx="3">
                  <c:v>15</c:v>
                </c:pt>
                <c:pt idx="4">
                  <c:v>20</c:v>
                </c:pt>
                <c:pt idx="5">
                  <c:v>25</c:v>
                </c:pt>
                <c:pt idx="6">
                  <c:v>30</c:v>
                </c:pt>
                <c:pt idx="7">
                  <c:v>35</c:v>
                </c:pt>
                <c:pt idx="8">
                  <c:v>40</c:v>
                </c:pt>
              </c:numCache>
            </c:numRef>
          </c:cat>
          <c:val>
            <c:numRef>
              <c:f>Sheet2!$B$2:$B$10</c:f>
              <c:numCache>
                <c:formatCode>_("$"* #,##0.00_);_("$"* \(#,##0.00\);_("$"* "-"??_);_(@_)</c:formatCode>
                <c:ptCount val="9"/>
                <c:pt idx="0">
                  <c:v>100</c:v>
                </c:pt>
                <c:pt idx="1">
                  <c:v>88.848704791568878</c:v>
                </c:pt>
                <c:pt idx="2">
                  <c:v>76.641673234362656</c:v>
                </c:pt>
                <c:pt idx="3">
                  <c:v>66.111780581861893</c:v>
                </c:pt>
                <c:pt idx="4">
                  <c:v>57.028602681192453</c:v>
                </c:pt>
                <c:pt idx="5">
                  <c:v>49.193373633950891</c:v>
                </c:pt>
                <c:pt idx="6">
                  <c:v>42.434636230138352</c:v>
                </c:pt>
                <c:pt idx="7">
                  <c:v>36.604489974263842</c:v>
                </c:pt>
                <c:pt idx="8">
                  <c:v>31.575354599702049</c:v>
                </c:pt>
              </c:numCache>
            </c:numRef>
          </c:val>
          <c:extLst>
            <c:ext xmlns:c16="http://schemas.microsoft.com/office/drawing/2014/chart" uri="{C3380CC4-5D6E-409C-BE32-E72D297353CC}">
              <c16:uniqueId val="{00000000-3C47-40CB-A0BA-6B61D26643A8}"/>
            </c:ext>
          </c:extLst>
        </c:ser>
        <c:dLbls>
          <c:showLegendKey val="0"/>
          <c:showVal val="0"/>
          <c:showCatName val="0"/>
          <c:showSerName val="0"/>
          <c:showPercent val="0"/>
          <c:showBubbleSize val="0"/>
        </c:dLbls>
        <c:gapWidth val="219"/>
        <c:overlap val="-27"/>
        <c:axId val="1319237775"/>
        <c:axId val="1319239023"/>
      </c:barChart>
      <c:catAx>
        <c:axId val="13192377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19239023"/>
        <c:crosses val="autoZero"/>
        <c:auto val="1"/>
        <c:lblAlgn val="ctr"/>
        <c:lblOffset val="100"/>
        <c:noMultiLvlLbl val="0"/>
      </c:catAx>
      <c:valAx>
        <c:axId val="1319239023"/>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1923777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1-08-24T13:58:44.782" idx="2">
    <p:pos x="-303" y="41"/>
    <p:text>Add disclosure:  CDs are FDIC insured and offer a fixed rate of return if held to maturity.  Bonds are subject to market and interest rate risk if sold prior to maturity.  Bond values will decline as interest rates rise, and bonds are subject to availability and change in price.</p:text>
    <p:extLst>
      <p:ext uri="{C676402C-5697-4E1C-873F-D02D1690AC5C}">
        <p15:threadingInfo xmlns:p15="http://schemas.microsoft.com/office/powerpoint/2012/main" timeZoneBias="2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08-24T14:00:33.912" idx="3">
    <p:pos x="10" y="10"/>
    <p:text>Add disclosure:  For illustrative purposes only.  Actual inflation rates will vary.</p:text>
    <p:extLst>
      <p:ext uri="{C676402C-5697-4E1C-873F-D02D1690AC5C}">
        <p15:threadingInfo xmlns:p15="http://schemas.microsoft.com/office/powerpoint/2012/main" timeZoneBias="24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1-08-24T14:04:42.088" idx="4">
    <p:pos x="10" y="10"/>
    <p:text>On the graph, change 'Reward' to 'Reward Potential' OR 'Potential Reward'.</p:text>
    <p:extLst>
      <p:ext uri="{C676402C-5697-4E1C-873F-D02D1690AC5C}">
        <p15:threadingInfo xmlns:p15="http://schemas.microsoft.com/office/powerpoint/2012/main" timeZoneBias="24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1-08-24T14:20:44.874" idx="7">
    <p:pos x="10" y="10"/>
    <p:text>This slide addresses short term bonds from the graphic, but does not explain what would constitute a 'Conservative Portfolio'.  Please provide further context around this option.</p:text>
    <p:extLst>
      <p:ext uri="{C676402C-5697-4E1C-873F-D02D1690AC5C}">
        <p15:threadingInfo xmlns:p15="http://schemas.microsoft.com/office/powerpoint/2012/main" timeZoneBias="24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1-08-24T14:29:38.449" idx="9">
    <p:pos x="4124" y="1941"/>
    <p:text>Add index definitions and risk disclosure:  The Dow Jones Moderate and Aggressive Indices are designed to measure a total portfolio of stocks, bonds and cash allocated to represent an investor's desired risk profile.  Stock investing involves risk, including loss of principal.</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A4861AE4-3D03-41A4-917D-33DB2EE6DC20}" type="datetimeFigureOut">
              <a:rPr lang="en-US" smtClean="0"/>
              <a:t>7/1/2024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3E52475C-62F6-4A71-928B-44ED49174EC6}" type="slidenum">
              <a:rPr lang="en-US" smtClean="0"/>
              <a:t>‹#›</a:t>
            </a:fld>
            <a:endParaRPr lang="en-US"/>
          </a:p>
        </p:txBody>
      </p:sp>
    </p:spTree>
    <p:extLst>
      <p:ext uri="{BB962C8B-B14F-4D97-AF65-F5344CB8AC3E}">
        <p14:creationId xmlns:p14="http://schemas.microsoft.com/office/powerpoint/2010/main" val="3123814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Hello, my name is Mark Porter and I am a Certified Financial Planner Professional.  Thank you for taking the time to watch my talk on Putting Cash to Work.  This video was recorded in June of 2022.  Please keep that in mind because tax laws change from time to time which could impact some of the information I share with you today.</a:t>
            </a:r>
          </a:p>
        </p:txBody>
      </p:sp>
      <p:sp>
        <p:nvSpPr>
          <p:cNvPr id="4" name="Slide Number Placeholder 3"/>
          <p:cNvSpPr>
            <a:spLocks noGrp="1"/>
          </p:cNvSpPr>
          <p:nvPr>
            <p:ph type="sldNum" sz="quarter" idx="10"/>
          </p:nvPr>
        </p:nvSpPr>
        <p:spPr/>
        <p:txBody>
          <a:bodyPr/>
          <a:lstStyle/>
          <a:p>
            <a:fld id="{3E52475C-62F6-4A71-928B-44ED49174EC6}" type="slidenum">
              <a:rPr lang="en-US" smtClean="0"/>
              <a:t>1</a:t>
            </a:fld>
            <a:endParaRPr lang="en-US"/>
          </a:p>
        </p:txBody>
      </p:sp>
    </p:spTree>
    <p:extLst>
      <p:ext uri="{BB962C8B-B14F-4D97-AF65-F5344CB8AC3E}">
        <p14:creationId xmlns:p14="http://schemas.microsoft.com/office/powerpoint/2010/main" val="27597250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want your money to </a:t>
            </a:r>
            <a:r>
              <a:rPr lang="en-US" b="1" dirty="0"/>
              <a:t>have the potential to</a:t>
            </a:r>
            <a:r>
              <a:rPr lang="en-US" dirty="0"/>
              <a:t> grow at a rate greater or equal to inflation, you will have to take on some level of investment risk.  The next two slides will discuss options that carry varying levels of investment risk.  A few things to understand before we dive in.  First, I’m not here to recommend any specific investment, so I’ve instead used Indexes as examples of risk and return.  You cannot invest directly in an index, but there is a whole universe of products that attempt to mimic these types of indexes.  Second, while I’m illustrating here returns and risk as of 4/30/2022, past performance is never a guarantee of future returns.</a:t>
            </a:r>
          </a:p>
          <a:p>
            <a:endParaRPr lang="en-US" dirty="0"/>
          </a:p>
          <a:p>
            <a:r>
              <a:rPr lang="en-US" dirty="0"/>
              <a:t>Short Term bonds generate an opportunity to gain some additional return while adding only a modest amount of risk.  I should note that I’m showing short term bonds here rather than intermediate or long term bonds.  The reason for this is that short term bonds are less likely to be impacted by changes in interest rates.  Generally, when interest rates go up, bond prices go down.  With rates being at historic lows in late 2021 and rising in 2022, shorter term bonds are likely to be less impacted by increases in interest rates than intermediate bonds.  I first put together this presentation in mid 2021.  With the rise in interest rates since that time, these indices have seen their worst ever drops though historically speaking, a terrible year in bonds results in a much smaller loss than a terrible year in stocks.</a:t>
            </a:r>
          </a:p>
          <a:p>
            <a:endParaRPr lang="en-US" dirty="0"/>
          </a:p>
          <a:p>
            <a:r>
              <a:rPr lang="en-US" dirty="0"/>
              <a:t>I’m also showing examples here of corporate bonds and municipal bonds.  Municipal bonds are issued by various states, counties, cities, </a:t>
            </a:r>
            <a:r>
              <a:rPr lang="en-US" dirty="0" err="1"/>
              <a:t>etc</a:t>
            </a:r>
            <a:r>
              <a:rPr lang="en-US" dirty="0"/>
              <a:t> and their interest can be exempt from tax under certain conditions, so while their return may initially appear lower, when making adjustments for your tax rate, they can still be attractive.</a:t>
            </a:r>
          </a:p>
          <a:p>
            <a:endParaRPr lang="en-US" dirty="0"/>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10</a:t>
            </a:fld>
            <a:endParaRPr lang="en-US"/>
          </a:p>
        </p:txBody>
      </p:sp>
    </p:spTree>
    <p:extLst>
      <p:ext uri="{BB962C8B-B14F-4D97-AF65-F5344CB8AC3E}">
        <p14:creationId xmlns:p14="http://schemas.microsoft.com/office/powerpoint/2010/main" val="12549525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move up the risk spectrum, we know introduce stock to the mix, which will significantly step up risk.</a:t>
            </a:r>
          </a:p>
          <a:p>
            <a:endParaRPr lang="en-US" dirty="0"/>
          </a:p>
          <a:p>
            <a:r>
              <a:rPr lang="en-US" dirty="0"/>
              <a:t>As you can see here, the conservative index holds about 10% in stocks and 90% in bonds.  The Moderate index holds about 55% stock and 45% bonds while the aggressive index holds 100% stock: diversified between the US and outside of the US.  Both have shown strong returns, but those returns come with an enhanced level of risk.</a:t>
            </a:r>
          </a:p>
          <a:p>
            <a:endParaRPr lang="en-US" dirty="0"/>
          </a:p>
          <a:p>
            <a:r>
              <a:rPr lang="en-US" dirty="0"/>
              <a:t>It is interesting to note that, similar to the bond </a:t>
            </a:r>
            <a:r>
              <a:rPr lang="en-US" dirty="0" err="1"/>
              <a:t>indicies</a:t>
            </a:r>
            <a:r>
              <a:rPr lang="en-US" dirty="0"/>
              <a:t> on the last slide, the conservative portfolio is in the midst of its worst one year, while the moderate and aggressive portfolios, which old more in equities are down, but are not near matching the losses they experienced in 2008 and 2009.</a:t>
            </a:r>
          </a:p>
          <a:p>
            <a:endParaRPr lang="en-US" dirty="0"/>
          </a:p>
          <a:p>
            <a:r>
              <a:rPr lang="en-US" dirty="0"/>
              <a:t>It should also be noted, thinking about the debt slide from earlier, these historic returns are nowhere near as high as the rates charged on those high interest rate debts, which is why I would focus on those first.</a:t>
            </a:r>
          </a:p>
        </p:txBody>
      </p:sp>
      <p:sp>
        <p:nvSpPr>
          <p:cNvPr id="4" name="Slide Number Placeholder 3"/>
          <p:cNvSpPr>
            <a:spLocks noGrp="1"/>
          </p:cNvSpPr>
          <p:nvPr>
            <p:ph type="sldNum" sz="quarter" idx="10"/>
          </p:nvPr>
        </p:nvSpPr>
        <p:spPr/>
        <p:txBody>
          <a:bodyPr/>
          <a:lstStyle/>
          <a:p>
            <a:fld id="{3E52475C-62F6-4A71-928B-44ED49174EC6}" type="slidenum">
              <a:rPr lang="en-US" smtClean="0"/>
              <a:t>11</a:t>
            </a:fld>
            <a:endParaRPr lang="en-US"/>
          </a:p>
        </p:txBody>
      </p:sp>
    </p:spTree>
    <p:extLst>
      <p:ext uri="{BB962C8B-B14F-4D97-AF65-F5344CB8AC3E}">
        <p14:creationId xmlns:p14="http://schemas.microsoft.com/office/powerpoint/2010/main" val="32250162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perhaps this discussion has you thinking its time to put your extra cash to work.  Once someone makes that decision, the next question always becomes ‘is it the right time to invest?’  The question looks different depending on the current conditions of the market.  When the market is doing well, people as me “Should I wait until the market goes down?’.  At other times, when the market is down, they ask me “Should I wait until the market looks better’?</a:t>
            </a:r>
          </a:p>
          <a:p>
            <a:endParaRPr lang="en-US" dirty="0"/>
          </a:p>
          <a:p>
            <a:r>
              <a:rPr lang="en-US" dirty="0"/>
              <a:t>I would start by offering that investing when the market is low is somewhat of a unicorn.  It’s a really great thought, but often very hard to execute in practice.  Why?  Human nature.  When the market is up, we tend to want to wait to buy until it is lower.  However, ‘lower’ is often very subjective.  When the market finally does decline, human nature inspires fear and a desire to ‘wait until things get better’, further delaying the choice to invest.  When things do ‘look better’, the market has already gone up and the desired opportunity is passed.</a:t>
            </a:r>
          </a:p>
          <a:p>
            <a:endParaRPr lang="en-US" dirty="0"/>
          </a:p>
          <a:p>
            <a:r>
              <a:rPr lang="en-US" dirty="0"/>
              <a:t>One way to mange your fear of loss is by dollar cost averaging.  The idea of dollar cost averaging suggests splitting your investment into a fixed dollar amount over a certain period of time, such as investing $100k per month for 10 months to invest $1M, rather than investing the $1M in the beginning.  In a volatile market, dollar cost averaging may reduce the impact of volatility on the overall purchase price, however in a rising market, dollar cost averaging would not produce the same returns as investing the entire amount in the beginning.</a:t>
            </a:r>
          </a:p>
          <a:p>
            <a:endParaRPr lang="en-US" dirty="0"/>
          </a:p>
          <a:p>
            <a:r>
              <a:rPr lang="en-US" dirty="0"/>
              <a:t>In fact, a recent study by Northwestern Mutual (https://www.northwesternmutual.com/life-and-money/is-dollar-cost-averaging-better-than-lump-sum-investing/), looked back to 10 year periods starting in 1950 and found that investing everything up front generated a better 10 year return than a dollar cost averaging strategy between 75% and 89% of the time, depending on the stock and bond mix in the portfolio.</a:t>
            </a:r>
          </a:p>
          <a:p>
            <a:endParaRPr lang="en-US" dirty="0"/>
          </a:p>
          <a:p>
            <a:r>
              <a:rPr lang="en-US" dirty="0"/>
              <a:t>Simply put, dollar cost averaging is more of a strategy that addresses the psychology of an investor </a:t>
            </a:r>
            <a:r>
              <a:rPr lang="en-US" dirty="0" err="1"/>
              <a:t>moreso</a:t>
            </a:r>
            <a:r>
              <a:rPr lang="en-US" dirty="0"/>
              <a:t> than a strategy that consistently provides better outcomes.  That said, psychology is an extremely important aspect of investing, so the use of dollar cost averaging should be considered.  </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12</a:t>
            </a:fld>
            <a:endParaRPr lang="en-US"/>
          </a:p>
        </p:txBody>
      </p:sp>
    </p:spTree>
    <p:extLst>
      <p:ext uri="{BB962C8B-B14F-4D97-AF65-F5344CB8AC3E}">
        <p14:creationId xmlns:p14="http://schemas.microsoft.com/office/powerpoint/2010/main" val="23364026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lvl="0"/>
            <a:r>
              <a:rPr lang="en-US" dirty="0"/>
              <a:t>Begin saving early, wealth is accumulated through superior savings, not superior investment return.</a:t>
            </a:r>
          </a:p>
          <a:p>
            <a:pPr lvl="0"/>
            <a:r>
              <a:rPr lang="en-US" dirty="0"/>
              <a:t>When you turn 18, you should get a durable power of attorney and health care proxy</a:t>
            </a:r>
          </a:p>
          <a:p>
            <a:pPr lvl="0"/>
            <a:r>
              <a:rPr lang="en-US" dirty="0"/>
              <a:t>When you have a child, name permanent guardians in your will and get an emergency guardian document.</a:t>
            </a:r>
          </a:p>
          <a:p>
            <a:pPr lvl="0"/>
            <a:r>
              <a:rPr lang="en-US" dirty="0"/>
              <a:t>No one ever bought a house or had a child and said ‘I had too much in my cash reserves”.  Plan accordingly.</a:t>
            </a:r>
          </a:p>
          <a:p>
            <a:pPr lvl="0"/>
            <a:r>
              <a:rPr lang="en-US" dirty="0"/>
              <a:t>Your children can take out loans for education and have a lifetime to pay them back.  You cannot take out loans for retirement and your payback time is much shorter.</a:t>
            </a:r>
          </a:p>
          <a:p>
            <a:pPr lvl="0"/>
            <a:r>
              <a:rPr lang="en-US" dirty="0"/>
              <a:t>If your employer offers a match in their retirement plan, take it, it’s free money.</a:t>
            </a:r>
          </a:p>
          <a:p>
            <a:pPr lvl="0"/>
            <a:r>
              <a:rPr lang="en-US" dirty="0"/>
              <a:t>Dedicate most of your available funds to your highest interest rate debt, unless its tax-adjusted rate is lower than what you expect to earn while investing.</a:t>
            </a:r>
          </a:p>
          <a:p>
            <a:pPr lvl="0"/>
            <a:r>
              <a:rPr lang="en-US" dirty="0"/>
              <a:t>You are not invincible.  You should plan for an unexpected death or disability.  Bad things happen to good people and they often happen unexpectedly.</a:t>
            </a:r>
          </a:p>
          <a:p>
            <a:pPr lvl="0"/>
            <a:r>
              <a:rPr lang="en-US" dirty="0"/>
              <a:t>Write down your financial goals.</a:t>
            </a:r>
          </a:p>
          <a:p>
            <a:pPr lvl="0"/>
            <a:r>
              <a:rPr lang="en-US" dirty="0"/>
              <a:t>Fees in investments are not necessarily bad.  Paying a fee and not getting value is.</a:t>
            </a:r>
          </a:p>
          <a:p>
            <a:pPr lvl="0"/>
            <a:r>
              <a:rPr lang="en-US" dirty="0"/>
              <a:t>You aren’t insulting a financial professional by asking how they are compensated, it should be expected.</a:t>
            </a:r>
          </a:p>
          <a:p>
            <a:pPr lvl="0"/>
            <a:r>
              <a:rPr lang="en-US" dirty="0"/>
              <a:t>Buy low and sell high.  Don’t let your emotions make your investing decisions.</a:t>
            </a:r>
          </a:p>
          <a:p>
            <a:pPr lvl="0"/>
            <a:r>
              <a:rPr lang="en-US" dirty="0"/>
              <a:t>If you don’t understand it, don’t invest your money in it</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E52475C-62F6-4A71-928B-44ED49174EC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8207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I’ve done my best to cover as much as I could in our short time together, but I recognize that everyone’s situation is different and you may have some unique questions.  On the screen now is a link and QR code to a survey which will serve as a virtual comment card.  If you’d like to provide me any feedback, please follow that link.</a:t>
            </a:r>
          </a:p>
          <a:p>
            <a:endParaRPr lang="en-US" dirty="0"/>
          </a:p>
          <a:p>
            <a:r>
              <a:rPr lang="en-US" dirty="0"/>
              <a:t>If you have more specific questions, that link also gives you the opportunity to request that I follow up with you personally for a 30 minute conversation.  There is no cost for that discussion.  Your question may be relatively straightforward and I can answer it during our time together.  Your questions may require more comprehensive discussions and if that is the case, we’d talk more about the process and cost of formalizing a relationship.</a:t>
            </a:r>
          </a:p>
          <a:p>
            <a:endParaRPr lang="en-US" dirty="0"/>
          </a:p>
          <a:p>
            <a:r>
              <a:rPr lang="en-US" dirty="0"/>
              <a:t>Finally, back in the “before-time” I presented around the MIT campus on a wide range of financial planning topics, a partial list of which is on the screen now.  If you know of a group that would find value in having me speak on one of these topics, please also indicate that on the form.</a:t>
            </a:r>
          </a:p>
          <a:p>
            <a:endParaRPr lang="en-US" dirty="0"/>
          </a:p>
          <a:p>
            <a:r>
              <a:rPr lang="en-US" dirty="0"/>
              <a:t>Thanks again and now we can open it up for questions…</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14</a:t>
            </a:fld>
            <a:endParaRPr lang="en-US"/>
          </a:p>
        </p:txBody>
      </p:sp>
    </p:spTree>
    <p:extLst>
      <p:ext uri="{BB962C8B-B14F-4D97-AF65-F5344CB8AC3E}">
        <p14:creationId xmlns:p14="http://schemas.microsoft.com/office/powerpoint/2010/main" val="39773232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Hello, my name is Mark Porter and I am a Certified Financial Planner Professional.  Thank you for taking the time to watch my talk on Putting Cash to Work.  This video was recorded in June of 2022.  Please keep that in mind because tax laws change from time to time which could impact some of the information I share with you today.</a:t>
            </a:r>
          </a:p>
        </p:txBody>
      </p:sp>
      <p:sp>
        <p:nvSpPr>
          <p:cNvPr id="4" name="Slide Number Placeholder 3"/>
          <p:cNvSpPr>
            <a:spLocks noGrp="1"/>
          </p:cNvSpPr>
          <p:nvPr>
            <p:ph type="sldNum" sz="quarter" idx="10"/>
          </p:nvPr>
        </p:nvSpPr>
        <p:spPr/>
        <p:txBody>
          <a:bodyPr/>
          <a:lstStyle/>
          <a:p>
            <a:fld id="{3E52475C-62F6-4A71-928B-44ED49174EC6}" type="slidenum">
              <a:rPr lang="en-US" smtClean="0"/>
              <a:t>15</a:t>
            </a:fld>
            <a:endParaRPr lang="en-US"/>
          </a:p>
        </p:txBody>
      </p:sp>
    </p:spTree>
    <p:extLst>
      <p:ext uri="{BB962C8B-B14F-4D97-AF65-F5344CB8AC3E}">
        <p14:creationId xmlns:p14="http://schemas.microsoft.com/office/powerpoint/2010/main" val="2358235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Hello, and thank you for coming.  Here is what we’ll talk about today.</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2</a:t>
            </a:fld>
            <a:endParaRPr lang="en-US"/>
          </a:p>
        </p:txBody>
      </p:sp>
    </p:spTree>
    <p:extLst>
      <p:ext uri="{BB962C8B-B14F-4D97-AF65-F5344CB8AC3E}">
        <p14:creationId xmlns:p14="http://schemas.microsoft.com/office/powerpoint/2010/main" val="4033379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pPr eaLnBrk="1" hangingPunct="1">
              <a:spcBef>
                <a:spcPct val="0"/>
              </a:spcBef>
            </a:pPr>
            <a:r>
              <a:rPr lang="en-US" dirty="0"/>
              <a:t>At present our team consists of 3 people.  Mark Porter is the founder of the program.  He has been in the industry since graduation and became an independent advisor with LPL in 2011.  Mark holds the CFP® certification and is a CFA® </a:t>
            </a:r>
            <a:r>
              <a:rPr lang="en-US" dirty="0" err="1"/>
              <a:t>Charterholder</a:t>
            </a:r>
            <a:r>
              <a:rPr lang="en-US" dirty="0"/>
              <a:t>.  He serves or has served with the CFP® Board of Standards, in Town government as a </a:t>
            </a:r>
            <a:r>
              <a:rPr lang="en-US" dirty="0" err="1"/>
              <a:t>Fincom</a:t>
            </a:r>
            <a:r>
              <a:rPr lang="en-US" dirty="0"/>
              <a:t> Member and Select Board member and as a Scoutmaster to his Scout Troop.</a:t>
            </a:r>
          </a:p>
          <a:p>
            <a:pPr eaLnBrk="1" hangingPunct="1">
              <a:spcBef>
                <a:spcPct val="0"/>
              </a:spcBef>
            </a:pPr>
            <a:endParaRPr lang="en-US" dirty="0"/>
          </a:p>
          <a:p>
            <a:pPr eaLnBrk="1" hangingPunct="1">
              <a:spcBef>
                <a:spcPct val="0"/>
              </a:spcBef>
            </a:pPr>
            <a:r>
              <a:rPr lang="en-US" sz="1800" dirty="0">
                <a:solidFill>
                  <a:srgbClr val="000000"/>
                </a:solidFill>
                <a:effectLst/>
                <a:latin typeface="Aptos" panose="020B0004020202020204" pitchFamily="34" charset="0"/>
                <a:ea typeface="Calibri" panose="020F0502020204030204" pitchFamily="34" charset="0"/>
                <a:cs typeface="Calibri" panose="020F0502020204030204" pitchFamily="34" charset="0"/>
              </a:rPr>
              <a:t>Liz Emhardt has worked as a client service coordinator for many years and Will Reis has joined recently, first as a financial planning intern.</a:t>
            </a:r>
            <a:endParaRPr lang="en-US" dirty="0"/>
          </a:p>
          <a:p>
            <a:pPr eaLnBrk="1" hangingPunct="1">
              <a:spcBef>
                <a:spcPct val="0"/>
              </a:spcBef>
            </a:pPr>
            <a:endParaRPr lang="en-US" dirty="0"/>
          </a:p>
          <a:p>
            <a:pPr eaLnBrk="1" hangingPunct="1">
              <a:spcBef>
                <a:spcPct val="0"/>
              </a:spcBef>
            </a:pPr>
            <a:r>
              <a:rPr lang="en-US" dirty="0"/>
              <a:t>We work with our clients in many ways.  While we do work with both investments and insurance, we feel our most important role is acting as our client’s personal CFO.  Our job is to understand all of the elements of your financial situation, understand your goals, and give you recommendations to help you work towards those goals.</a:t>
            </a:r>
          </a:p>
          <a:p>
            <a:endParaRPr lang="en-US" dirty="0"/>
          </a:p>
          <a:p>
            <a:r>
              <a:rPr lang="en-US" dirty="0"/>
              <a:t>  </a:t>
            </a:r>
          </a:p>
        </p:txBody>
      </p:sp>
      <p:sp>
        <p:nvSpPr>
          <p:cNvPr id="4" name="Slide Number Placeholder 3"/>
          <p:cNvSpPr>
            <a:spLocks noGrp="1"/>
          </p:cNvSpPr>
          <p:nvPr>
            <p:ph type="sldNum" sz="quarter" idx="10"/>
          </p:nvPr>
        </p:nvSpPr>
        <p:spPr/>
        <p:txBody>
          <a:bodyPr/>
          <a:lstStyle/>
          <a:p>
            <a:fld id="{3E52475C-62F6-4A71-928B-44ED49174EC6}" type="slidenum">
              <a:rPr lang="en-US" smtClean="0"/>
              <a:t>3</a:t>
            </a:fld>
            <a:endParaRPr lang="en-US"/>
          </a:p>
        </p:txBody>
      </p:sp>
    </p:spTree>
    <p:extLst>
      <p:ext uri="{BB962C8B-B14F-4D97-AF65-F5344CB8AC3E}">
        <p14:creationId xmlns:p14="http://schemas.microsoft.com/office/powerpoint/2010/main" val="3502115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 work with my clients in two primary ways: Through Financial Planning and implementation.  When I serve as a client’s Financial Planner, my job is to analyze their situation and give them objective advice that aims to increase their chance of reaching their financial goals, such as retirement, a home purchase or funding a college education.  When I help clients through implementation, I help them directly by investing their money or helping them get an insurance policy.  Some of my clients use me for one of these services, but many choose both.</a:t>
            </a:r>
          </a:p>
          <a:p>
            <a:endParaRPr lang="en-US" dirty="0"/>
          </a:p>
        </p:txBody>
      </p:sp>
      <p:sp>
        <p:nvSpPr>
          <p:cNvPr id="4" name="Slide Number Placeholder 3"/>
          <p:cNvSpPr>
            <a:spLocks noGrp="1"/>
          </p:cNvSpPr>
          <p:nvPr>
            <p:ph type="sldNum" sz="quarter" idx="10"/>
          </p:nvPr>
        </p:nvSpPr>
        <p:spPr/>
        <p:txBody>
          <a:bodyPr/>
          <a:lstStyle/>
          <a:p>
            <a:fld id="{3E52475C-62F6-4A71-928B-44ED49174EC6}" type="slidenum">
              <a:rPr lang="en-US" smtClean="0"/>
              <a:t>4</a:t>
            </a:fld>
            <a:endParaRPr lang="en-US"/>
          </a:p>
        </p:txBody>
      </p:sp>
    </p:spTree>
    <p:extLst>
      <p:ext uri="{BB962C8B-B14F-4D97-AF65-F5344CB8AC3E}">
        <p14:creationId xmlns:p14="http://schemas.microsoft.com/office/powerpoint/2010/main" val="1475876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before we talk about moving money out of cash, we should start by defining how much you should keep in cash.  </a:t>
            </a:r>
          </a:p>
          <a:p>
            <a:endParaRPr lang="en-US" dirty="0"/>
          </a:p>
          <a:p>
            <a:r>
              <a:rPr lang="en-US" dirty="0"/>
              <a:t>First, a cash reserve starts with your checking and savings account.  These areas are very easily accessible and cannot lose value if your deposits are within FDIC or NCUA limits.  A cash Reserve can also extend to CDs and Short Term Bonds which may introduce some lock up periods or investment risk.</a:t>
            </a:r>
          </a:p>
          <a:p>
            <a:endParaRPr lang="en-US" dirty="0"/>
          </a:p>
          <a:p>
            <a:r>
              <a:rPr lang="en-US" dirty="0"/>
              <a:t>Most financial planners will recommend you keep between 3 and 6 months of your expenses in a cash reserve.  The actual number you plan to keep depends both on your personal preference, as well as various factors in your financial situation.  As this slide shows, there are various factors that may tip the scale towards a large or smaller reserve.</a:t>
            </a:r>
          </a:p>
          <a:p>
            <a:endParaRPr lang="en-US" dirty="0"/>
          </a:p>
          <a:p>
            <a:r>
              <a:rPr lang="en-US" dirty="0"/>
              <a:t>Once you settle on a reserve level, the next step is putting the cash not needed for your reserve to use.</a:t>
            </a:r>
          </a:p>
        </p:txBody>
      </p:sp>
      <p:sp>
        <p:nvSpPr>
          <p:cNvPr id="4" name="Slide Number Placeholder 3"/>
          <p:cNvSpPr>
            <a:spLocks noGrp="1"/>
          </p:cNvSpPr>
          <p:nvPr>
            <p:ph type="sldNum" sz="quarter" idx="10"/>
          </p:nvPr>
        </p:nvSpPr>
        <p:spPr/>
        <p:txBody>
          <a:bodyPr/>
          <a:lstStyle/>
          <a:p>
            <a:fld id="{3E52475C-62F6-4A71-928B-44ED49174EC6}" type="slidenum">
              <a:rPr lang="en-US" smtClean="0"/>
              <a:t>5</a:t>
            </a:fld>
            <a:endParaRPr lang="en-US"/>
          </a:p>
        </p:txBody>
      </p:sp>
    </p:spTree>
    <p:extLst>
      <p:ext uri="{BB962C8B-B14F-4D97-AF65-F5344CB8AC3E}">
        <p14:creationId xmlns:p14="http://schemas.microsoft.com/office/powerpoint/2010/main" val="1879117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is it important to put cash to work?  It may seem like its not hurting you to just let it sit there in a checking account, but that ignores the impacts of inflation.</a:t>
            </a:r>
          </a:p>
          <a:p>
            <a:endParaRPr lang="en-US" dirty="0"/>
          </a:p>
          <a:p>
            <a:r>
              <a:rPr lang="en-US" dirty="0"/>
              <a:t>While the inflation rate can change significantly from year to year or decade to decade, when I build a financial plan for a client, I often assume 3% inflation.  As you can see here, with 3% inflation, $100 today is only worth about $77 10 years from now and has lost about half its value in 25 years.  Leaving excess cash in a non-interest bearing account may not hurt much for a short period of time, but the loss of purchasing power can grow significantly over time.</a:t>
            </a:r>
          </a:p>
        </p:txBody>
      </p:sp>
      <p:sp>
        <p:nvSpPr>
          <p:cNvPr id="4" name="Slide Number Placeholder 3"/>
          <p:cNvSpPr>
            <a:spLocks noGrp="1"/>
          </p:cNvSpPr>
          <p:nvPr>
            <p:ph type="sldNum" sz="quarter" idx="10"/>
          </p:nvPr>
        </p:nvSpPr>
        <p:spPr/>
        <p:txBody>
          <a:bodyPr/>
          <a:lstStyle/>
          <a:p>
            <a:fld id="{3E52475C-62F6-4A71-928B-44ED49174EC6}" type="slidenum">
              <a:rPr lang="en-US" smtClean="0"/>
              <a:t>6</a:t>
            </a:fld>
            <a:endParaRPr lang="en-US"/>
          </a:p>
        </p:txBody>
      </p:sp>
    </p:spTree>
    <p:extLst>
      <p:ext uri="{BB962C8B-B14F-4D97-AF65-F5344CB8AC3E}">
        <p14:creationId xmlns:p14="http://schemas.microsoft.com/office/powerpoint/2010/main" val="1164724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you’ve decided on what is available to move out of your cash reserves, you need to decide what to do with those funds.  There is quite a spectrum of options, but the best choice often depends on the specifics of your personal situation and your tolerance for risk.  We’ll spend the next few slides going over a few example options in the universe of what is generally available.</a:t>
            </a:r>
          </a:p>
        </p:txBody>
      </p:sp>
      <p:sp>
        <p:nvSpPr>
          <p:cNvPr id="4" name="Slide Number Placeholder 3"/>
          <p:cNvSpPr>
            <a:spLocks noGrp="1"/>
          </p:cNvSpPr>
          <p:nvPr>
            <p:ph type="sldNum" sz="quarter" idx="10"/>
          </p:nvPr>
        </p:nvSpPr>
        <p:spPr/>
        <p:txBody>
          <a:bodyPr/>
          <a:lstStyle/>
          <a:p>
            <a:fld id="{3E52475C-62F6-4A71-928B-44ED49174EC6}" type="slidenum">
              <a:rPr lang="en-US" smtClean="0"/>
              <a:t>7</a:t>
            </a:fld>
            <a:endParaRPr lang="en-US"/>
          </a:p>
        </p:txBody>
      </p:sp>
    </p:spTree>
    <p:extLst>
      <p:ext uri="{BB962C8B-B14F-4D97-AF65-F5344CB8AC3E}">
        <p14:creationId xmlns:p14="http://schemas.microsoft.com/office/powerpoint/2010/main" val="18451094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first thing I would want to know from a client looking to deploy excess cash is their debt situation.  When you pay off debt, you don’t necessarily get a rate of return, but you avoid paying interest in the future. As a Financial Planner looking at your net worth, I look at the elimination of that monthly outflow as an opportunity to use that money for other purposes.  The best part of saving that interest payment?  Once paid off, it’s gone.</a:t>
            </a:r>
          </a:p>
          <a:p>
            <a:r>
              <a:rPr lang="en-US" dirty="0"/>
              <a:t> </a:t>
            </a:r>
          </a:p>
          <a:p>
            <a:r>
              <a:rPr lang="en-US" dirty="0"/>
              <a:t>Now as you know, not all debts are created equal.  High interest rate debt, like credit cards, are often the first candidate to be paid off, as rates could be as high as 29.99%.  Lower interest rate debt, such as a mortgage or car loan, may not be as advantageous to pay off.  While the interest you save is likely greater than the interest you receive on cash, you may be able to make more in the long term by investing than paying off those debts.  </a:t>
            </a:r>
          </a:p>
        </p:txBody>
      </p:sp>
      <p:sp>
        <p:nvSpPr>
          <p:cNvPr id="4" name="Slide Number Placeholder 3"/>
          <p:cNvSpPr>
            <a:spLocks noGrp="1"/>
          </p:cNvSpPr>
          <p:nvPr>
            <p:ph type="sldNum" sz="quarter" idx="10"/>
          </p:nvPr>
        </p:nvSpPr>
        <p:spPr/>
        <p:txBody>
          <a:bodyPr/>
          <a:lstStyle/>
          <a:p>
            <a:fld id="{3E52475C-62F6-4A71-928B-44ED49174EC6}" type="slidenum">
              <a:rPr lang="en-US" smtClean="0"/>
              <a:t>8</a:t>
            </a:fld>
            <a:endParaRPr lang="en-US"/>
          </a:p>
        </p:txBody>
      </p:sp>
    </p:spTree>
    <p:extLst>
      <p:ext uri="{BB962C8B-B14F-4D97-AF65-F5344CB8AC3E}">
        <p14:creationId xmlns:p14="http://schemas.microsoft.com/office/powerpoint/2010/main" val="26146744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https://www.bankrate.com/banking/savings/average-savings-interest-rates/</a:t>
            </a:r>
          </a:p>
          <a:p>
            <a:r>
              <a:rPr lang="en-US" dirty="0"/>
              <a:t>https://www.macrotrends.net/countries/USA/united-states/inflation-rate-cpi</a:t>
            </a:r>
          </a:p>
          <a:p>
            <a:endParaRPr lang="en-US" dirty="0"/>
          </a:p>
          <a:p>
            <a:r>
              <a:rPr lang="en-US" dirty="0"/>
              <a:t>As we travel the curve, we come to local and online banks.  These accounts cannot lose value as long as you are within the FDIC or NCUA limits, but their returns are not very good, especially when compared with inflation.</a:t>
            </a:r>
          </a:p>
          <a:p>
            <a:endParaRPr lang="en-US" dirty="0"/>
          </a:p>
          <a:p>
            <a:r>
              <a:rPr lang="en-US" dirty="0"/>
              <a:t>In general, it can make sense to keep a month or two of expenses in your local bank or credit union while keeping the remainder of your cash reserve in an online bank as they generally have the highest rates according to tracking from bankrate.com</a:t>
            </a:r>
          </a:p>
          <a:p>
            <a:endParaRPr lang="en-US" dirty="0"/>
          </a:p>
          <a:p>
            <a:r>
              <a:rPr lang="en-US" dirty="0"/>
              <a:t>When I developed this presentation back in 2021, I did not include CDs in the chart because their rates were barely better than online banks, however as rates of started to rise, CD rates have now become more competitive.  Generally, when you put your money into a CD, you lock it up there for a period of time: maybe 12 to 60 months.   While CDs are still covered by FDIC or NCUA within the limits, since you have to pay a penalty to access the funds during the lock up period, I don’t consider them risk free.  CDs may offer a good place to set aside cash in the shorter term, but their returns are still unlikely to meet or beat inflation in the long run.</a:t>
            </a:r>
          </a:p>
        </p:txBody>
      </p:sp>
      <p:sp>
        <p:nvSpPr>
          <p:cNvPr id="4" name="Slide Number Placeholder 3"/>
          <p:cNvSpPr>
            <a:spLocks noGrp="1"/>
          </p:cNvSpPr>
          <p:nvPr>
            <p:ph type="sldNum" sz="quarter" idx="10"/>
          </p:nvPr>
        </p:nvSpPr>
        <p:spPr/>
        <p:txBody>
          <a:bodyPr/>
          <a:lstStyle/>
          <a:p>
            <a:fld id="{3E52475C-62F6-4A71-928B-44ED49174EC6}" type="slidenum">
              <a:rPr lang="en-US" smtClean="0"/>
              <a:t>9</a:t>
            </a:fld>
            <a:endParaRPr lang="en-US"/>
          </a:p>
        </p:txBody>
      </p:sp>
    </p:spTree>
    <p:extLst>
      <p:ext uri="{BB962C8B-B14F-4D97-AF65-F5344CB8AC3E}">
        <p14:creationId xmlns:p14="http://schemas.microsoft.com/office/powerpoint/2010/main" val="10897953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79B3E-0755-4CC3-B400-63ABDAB04A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223CFB-1577-4BE7-87A5-19A61FB541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5B165E-D8A7-4F18-B241-8C1E85737E06}"/>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CB678BD2-23CE-4CD8-979D-6493A807DF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8457F9-F3D6-46E3-A08C-AB4FB9487B4B}"/>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80861" y="5563935"/>
            <a:ext cx="3096984" cy="1184596"/>
          </a:xfrm>
          <a:prstGeom prst="rect">
            <a:avLst/>
          </a:prstGeom>
        </p:spPr>
      </p:pic>
    </p:spTree>
    <p:extLst>
      <p:ext uri="{BB962C8B-B14F-4D97-AF65-F5344CB8AC3E}">
        <p14:creationId xmlns:p14="http://schemas.microsoft.com/office/powerpoint/2010/main" val="3833564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57B29-D556-44C2-8C4F-7D5A8DCA02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B07AA5-F190-4E16-8AA5-D46B9D124A3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DC7946-EC8D-4A32-9629-945C31003D91}"/>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6F6E23C7-E16B-46B8-A8C5-9C8B9BDB3E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52D718-A248-4874-80A2-FA13E8C0CD2D}"/>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2953427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5756C1-BC35-4DD4-BDEF-5012146179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120867-6568-48D5-9DD7-2A9E7913204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981BAE-8ABE-4535-B9D7-23D0954F3289}"/>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718E6430-AFD0-4E22-844B-C189BF278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7F01B7-74D5-41FC-8CF8-1C8853C07B2B}"/>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8376439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E4CBB32-7F48-495A-A789-9F09A6058B2C}" type="slidenum">
              <a:rPr lang="en-US"/>
              <a:pPr>
                <a:defRPr/>
              </a:pPr>
              <a:t>‹#›</a:t>
            </a:fld>
            <a:endParaRPr lang="en-US"/>
          </a:p>
        </p:txBody>
      </p:sp>
      <p:pic>
        <p:nvPicPr>
          <p:cNvPr id="5" name="Picture 7">
            <a:extLst>
              <a:ext uri="{FF2B5EF4-FFF2-40B4-BE49-F238E27FC236}">
                <a16:creationId xmlns:a16="http://schemas.microsoft.com/office/drawing/2014/main" id="{773B7C8D-B8A3-7D58-B230-F1D3F18938E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p:blipFill>
        <p:spPr bwMode="auto">
          <a:xfrm>
            <a:off x="10591801" y="386691"/>
            <a:ext cx="1037167"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525FD783-E450-7E32-2FB0-A6B698F69116}"/>
              </a:ext>
            </a:extLst>
          </p:cNvPr>
          <p:cNvSpPr/>
          <p:nvPr userDrawn="1"/>
        </p:nvSpPr>
        <p:spPr>
          <a:xfrm>
            <a:off x="0" y="1371600"/>
            <a:ext cx="7315200" cy="45720"/>
          </a:xfrm>
          <a:prstGeom prst="rect">
            <a:avLst/>
          </a:prstGeom>
          <a:solidFill>
            <a:srgbClr val="00853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a:extLst>
              <a:ext uri="{FF2B5EF4-FFF2-40B4-BE49-F238E27FC236}">
                <a16:creationId xmlns:a16="http://schemas.microsoft.com/office/drawing/2014/main" id="{7E037DC5-9361-AD99-5D88-048571D7FA80}"/>
              </a:ext>
            </a:extLst>
          </p:cNvPr>
          <p:cNvSpPr/>
          <p:nvPr userDrawn="1"/>
        </p:nvSpPr>
        <p:spPr>
          <a:xfrm>
            <a:off x="-101600" y="1475716"/>
            <a:ext cx="7213600" cy="111784"/>
          </a:xfrm>
          <a:prstGeom prst="rect">
            <a:avLst/>
          </a:prstGeom>
          <a:solidFill>
            <a:srgbClr val="00481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Title 1">
            <a:extLst>
              <a:ext uri="{FF2B5EF4-FFF2-40B4-BE49-F238E27FC236}">
                <a16:creationId xmlns:a16="http://schemas.microsoft.com/office/drawing/2014/main" id="{385B0C1D-EA2F-87C3-8116-0FD3A2CAD234}"/>
              </a:ext>
            </a:extLst>
          </p:cNvPr>
          <p:cNvSpPr>
            <a:spLocks noGrp="1"/>
          </p:cNvSpPr>
          <p:nvPr>
            <p:ph type="title"/>
          </p:nvPr>
        </p:nvSpPr>
        <p:spPr>
          <a:xfrm>
            <a:off x="812800" y="365126"/>
            <a:ext cx="9829800" cy="1325563"/>
          </a:xfrm>
        </p:spPr>
        <p:txBody>
          <a:bodyPr/>
          <a:lstStyle>
            <a:lvl1pPr algn="l">
              <a:defRPr sz="3000">
                <a:solidFill>
                  <a:srgbClr val="00853E"/>
                </a:solidFill>
              </a:defRPr>
            </a:lvl1pPr>
          </a:lstStyle>
          <a:p>
            <a:r>
              <a:rPr lang="en-US" dirty="0"/>
              <a:t>Click to edit Master title style</a:t>
            </a:r>
          </a:p>
        </p:txBody>
      </p:sp>
      <p:sp>
        <p:nvSpPr>
          <p:cNvPr id="10" name="Rectangle 9">
            <a:extLst>
              <a:ext uri="{FF2B5EF4-FFF2-40B4-BE49-F238E27FC236}">
                <a16:creationId xmlns:a16="http://schemas.microsoft.com/office/drawing/2014/main" id="{97FC7BD9-8D3B-DC2F-F358-025359734354}"/>
              </a:ext>
            </a:extLst>
          </p:cNvPr>
          <p:cNvSpPr/>
          <p:nvPr userDrawn="1"/>
        </p:nvSpPr>
        <p:spPr>
          <a:xfrm>
            <a:off x="0" y="6345238"/>
            <a:ext cx="12192000" cy="138112"/>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sz="2400"/>
          </a:p>
        </p:txBody>
      </p:sp>
      <p:sp>
        <p:nvSpPr>
          <p:cNvPr id="13" name="Rectangle 12">
            <a:extLst>
              <a:ext uri="{FF2B5EF4-FFF2-40B4-BE49-F238E27FC236}">
                <a16:creationId xmlns:a16="http://schemas.microsoft.com/office/drawing/2014/main" id="{813093DB-1041-0952-A92C-01E5105ED9A4}"/>
              </a:ext>
            </a:extLst>
          </p:cNvPr>
          <p:cNvSpPr/>
          <p:nvPr userDrawn="1"/>
        </p:nvSpPr>
        <p:spPr>
          <a:xfrm>
            <a:off x="0" y="6477001"/>
            <a:ext cx="12192000" cy="568325"/>
          </a:xfrm>
          <a:prstGeom prst="rect">
            <a:avLst/>
          </a:prstGeom>
          <a:solidFill>
            <a:schemeClr val="bg1">
              <a:lumMod val="6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sz="2400"/>
          </a:p>
        </p:txBody>
      </p:sp>
    </p:spTree>
    <p:extLst>
      <p:ext uri="{BB962C8B-B14F-4D97-AF65-F5344CB8AC3E}">
        <p14:creationId xmlns:p14="http://schemas.microsoft.com/office/powerpoint/2010/main" val="3622507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D4849-1D3A-4D98-9329-6BDFDF443A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8792F6-739C-4338-806A-04BC6ADF45A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736CFC-AE4D-4511-BF80-758BC468A4D5}"/>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D2E837FB-03E9-490F-8FFC-1974ADBB6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B9A365-F783-4D80-81CC-DF685163C9DB}"/>
              </a:ext>
            </a:extLst>
          </p:cNvPr>
          <p:cNvSpPr>
            <a:spLocks noGrp="1"/>
          </p:cNvSpPr>
          <p:nvPr>
            <p:ph type="sldNum" sz="quarter" idx="12"/>
          </p:nvPr>
        </p:nvSpPr>
        <p:spPr/>
        <p:txBody>
          <a:bodyPr/>
          <a:lstStyle/>
          <a:p>
            <a:fld id="{A50366C5-ABA0-4A95-AC1B-6F85D80C67E2}" type="slidenum">
              <a:rPr lang="en-US" smtClean="0"/>
              <a:t>‹#›</a:t>
            </a:fld>
            <a:endParaRPr lang="en-US"/>
          </a:p>
        </p:txBody>
      </p:sp>
      <p:sp>
        <p:nvSpPr>
          <p:cNvPr id="11" name="Rectangle 10"/>
          <p:cNvSpPr/>
          <p:nvPr userDrawn="1"/>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Rectangle 11"/>
          <p:cNvSpPr/>
          <p:nvPr userDrawn="1"/>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pic>
        <p:nvPicPr>
          <p:cNvPr id="7" name="Picture 7">
            <a:extLst>
              <a:ext uri="{FF2B5EF4-FFF2-40B4-BE49-F238E27FC236}">
                <a16:creationId xmlns:a16="http://schemas.microsoft.com/office/drawing/2014/main" id="{1618CF32-CA7D-71EA-6380-38896FD7A94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10964862" y="318431"/>
            <a:ext cx="777875"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89F66A-F394-FC86-A1BB-6F301D9E2154}"/>
              </a:ext>
            </a:extLst>
          </p:cNvPr>
          <p:cNvSpPr/>
          <p:nvPr userDrawn="1"/>
        </p:nvSpPr>
        <p:spPr>
          <a:xfrm>
            <a:off x="0" y="1351759"/>
            <a:ext cx="7406640" cy="45720"/>
          </a:xfrm>
          <a:prstGeom prst="rect">
            <a:avLst/>
          </a:prstGeom>
          <a:solidFill>
            <a:srgbClr val="00853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498F79B-9FDC-2508-59B1-4B18DCCB6E6D}"/>
              </a:ext>
            </a:extLst>
          </p:cNvPr>
          <p:cNvSpPr/>
          <p:nvPr userDrawn="1"/>
        </p:nvSpPr>
        <p:spPr>
          <a:xfrm>
            <a:off x="-76200" y="1475716"/>
            <a:ext cx="7040880" cy="111784"/>
          </a:xfrm>
          <a:prstGeom prst="rect">
            <a:avLst/>
          </a:prstGeom>
          <a:solidFill>
            <a:srgbClr val="00481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2640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21BE8-89E8-4124-9720-A3A3A38CC2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879EF2A-D4A1-47BF-A716-AE09BC9179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990B6B9-168D-4A4B-B46B-70E640863898}"/>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B50CCA58-BB09-4CBC-A269-B313D80FD9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DED8E2-19B1-4D9B-B856-5F6B7619BE53}"/>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413501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5AE6D-3563-444D-8799-08B603039D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E86208-3974-4BE9-A3A2-5AAAAFB22B5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00B7A5E-22FA-422E-A8E4-456D753ADDB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D44B702-E5F8-4A92-95B5-67C0510C9D5D}"/>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6" name="Footer Placeholder 5">
            <a:extLst>
              <a:ext uri="{FF2B5EF4-FFF2-40B4-BE49-F238E27FC236}">
                <a16:creationId xmlns:a16="http://schemas.microsoft.com/office/drawing/2014/main" id="{201AA5F6-C396-4259-BAA6-D1DB34E7BE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52B18A-60DB-48D9-A8E8-BCD173605E39}"/>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3161761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9A9EB-BFEB-4262-9804-2A4A9A53C71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FDCB3FF-ABD2-4DCD-BB9D-886D4AB2F8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C87127D-54BD-4F6C-B0C7-21DFCC56D45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49BA613-54F7-4B74-931E-E2175D49CF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C737CE0-FC51-46FB-B063-1690969C9B8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277831E-094B-412B-9778-CBDDF58CA49C}"/>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8" name="Footer Placeholder 7">
            <a:extLst>
              <a:ext uri="{FF2B5EF4-FFF2-40B4-BE49-F238E27FC236}">
                <a16:creationId xmlns:a16="http://schemas.microsoft.com/office/drawing/2014/main" id="{40E3AF80-D2C5-4EB9-A8E9-5B522331C0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CCF751-8A6C-4188-9AF7-2BD07152AB2F}"/>
              </a:ext>
            </a:extLst>
          </p:cNvPr>
          <p:cNvSpPr>
            <a:spLocks noGrp="1"/>
          </p:cNvSpPr>
          <p:nvPr>
            <p:ph type="sldNum" sz="quarter" idx="12"/>
          </p:nvPr>
        </p:nvSpPr>
        <p:spPr/>
        <p:txBody>
          <a:bodyPr/>
          <a:lstStyle/>
          <a:p>
            <a:fld id="{A50366C5-ABA0-4A95-AC1B-6F85D80C67E2}"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97045" y="5000493"/>
            <a:ext cx="3096984" cy="2392400"/>
          </a:xfrm>
          <a:prstGeom prst="rect">
            <a:avLst/>
          </a:prstGeom>
        </p:spPr>
      </p:pic>
    </p:spTree>
    <p:extLst>
      <p:ext uri="{BB962C8B-B14F-4D97-AF65-F5344CB8AC3E}">
        <p14:creationId xmlns:p14="http://schemas.microsoft.com/office/powerpoint/2010/main" val="2176921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EA7AC-1452-47BF-97EB-1162130D7B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23D76D-CE93-4704-A908-438A58162D45}"/>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4" name="Footer Placeholder 3">
            <a:extLst>
              <a:ext uri="{FF2B5EF4-FFF2-40B4-BE49-F238E27FC236}">
                <a16:creationId xmlns:a16="http://schemas.microsoft.com/office/drawing/2014/main" id="{8CCF350C-A509-4B56-96D7-1F99AC3A4C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6E5EF2E-C27B-4404-A75D-7C0919FB6E88}"/>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1906644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ECEBB3-B44B-47FA-9D5E-8E659BFD8877}"/>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3" name="Footer Placeholder 2">
            <a:extLst>
              <a:ext uri="{FF2B5EF4-FFF2-40B4-BE49-F238E27FC236}">
                <a16:creationId xmlns:a16="http://schemas.microsoft.com/office/drawing/2014/main" id="{D9D3A045-771E-4BA2-B870-BD8C3338BC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AAECA5-07C8-4C2D-BC53-A33D5A91D83D}"/>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2968309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B7FCE-585C-4441-831C-FE240AF7B9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57812B6-D47F-4998-919E-00303ECFDC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E93FE8-305C-4A8E-A43D-EA67BCC778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EA2E055-2C20-4AA6-A804-39773C4F63AC}"/>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6" name="Footer Placeholder 5">
            <a:extLst>
              <a:ext uri="{FF2B5EF4-FFF2-40B4-BE49-F238E27FC236}">
                <a16:creationId xmlns:a16="http://schemas.microsoft.com/office/drawing/2014/main" id="{099E2E59-5FDF-4D22-AEF7-93F1241F97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32D9DC-21A1-487C-825B-9007DD008CA7}"/>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3131663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BDCC6-DF3D-4060-8126-68C6AD76EC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9F4BEC-1193-439E-BCF2-BD19F19286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49F34D1-3DD1-43CD-ABA2-134A6DAB36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3ADD157-FB37-4E90-BD7E-BF8902AACF92}"/>
              </a:ext>
            </a:extLst>
          </p:cNvPr>
          <p:cNvSpPr>
            <a:spLocks noGrp="1"/>
          </p:cNvSpPr>
          <p:nvPr>
            <p:ph type="dt" sz="half" idx="10"/>
          </p:nvPr>
        </p:nvSpPr>
        <p:spPr/>
        <p:txBody>
          <a:bodyPr/>
          <a:lstStyle/>
          <a:p>
            <a:fld id="{66D4E68E-6A14-488B-B67B-198AA000956A}" type="datetimeFigureOut">
              <a:rPr lang="en-US" smtClean="0"/>
              <a:t>7/1/2024</a:t>
            </a:fld>
            <a:endParaRPr lang="en-US"/>
          </a:p>
        </p:txBody>
      </p:sp>
      <p:sp>
        <p:nvSpPr>
          <p:cNvPr id="6" name="Footer Placeholder 5">
            <a:extLst>
              <a:ext uri="{FF2B5EF4-FFF2-40B4-BE49-F238E27FC236}">
                <a16:creationId xmlns:a16="http://schemas.microsoft.com/office/drawing/2014/main" id="{64D3A343-C2AC-485A-8969-2E381C7AA9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A16895-1E2E-4C1D-96AE-89E18DC1C4C1}"/>
              </a:ext>
            </a:extLst>
          </p:cNvPr>
          <p:cNvSpPr>
            <a:spLocks noGrp="1"/>
          </p:cNvSpPr>
          <p:nvPr>
            <p:ph type="sldNum" sz="quarter" idx="12"/>
          </p:nvPr>
        </p:nvSpPr>
        <p:spPr/>
        <p:txBody>
          <a:bodyPr/>
          <a:lstStyle/>
          <a:p>
            <a:fld id="{A50366C5-ABA0-4A95-AC1B-6F85D80C67E2}" type="slidenum">
              <a:rPr lang="en-US" smtClean="0"/>
              <a:t>‹#›</a:t>
            </a:fld>
            <a:endParaRPr lang="en-US"/>
          </a:p>
        </p:txBody>
      </p:sp>
    </p:spTree>
    <p:extLst>
      <p:ext uri="{BB962C8B-B14F-4D97-AF65-F5344CB8AC3E}">
        <p14:creationId xmlns:p14="http://schemas.microsoft.com/office/powerpoint/2010/main" val="77536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3DD0CC-3491-4246-A925-7BD01EE839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F8A9F29-0429-41A9-9585-4178DCCFF6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A2AD2C-4A53-491B-90D0-F9EC958CA3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D4E68E-6A14-488B-B67B-198AA000956A}" type="datetimeFigureOut">
              <a:rPr lang="en-US" smtClean="0"/>
              <a:t>7/1/2024</a:t>
            </a:fld>
            <a:endParaRPr lang="en-US"/>
          </a:p>
        </p:txBody>
      </p:sp>
      <p:sp>
        <p:nvSpPr>
          <p:cNvPr id="5" name="Footer Placeholder 4">
            <a:extLst>
              <a:ext uri="{FF2B5EF4-FFF2-40B4-BE49-F238E27FC236}">
                <a16:creationId xmlns:a16="http://schemas.microsoft.com/office/drawing/2014/main" id="{EA2E0BB2-CE94-44A8-AEFB-E2C9FD8AC9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936B95-72C6-4025-B41B-194D230E28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0366C5-ABA0-4A95-AC1B-6F85D80C67E2}" type="slidenum">
              <a:rPr lang="en-US" smtClean="0"/>
              <a:t>‹#›</a:t>
            </a:fld>
            <a:endParaRPr lang="en-US"/>
          </a:p>
        </p:txBody>
      </p:sp>
    </p:spTree>
    <p:extLst>
      <p:ext uri="{BB962C8B-B14F-4D97-AF65-F5344CB8AC3E}">
        <p14:creationId xmlns:p14="http://schemas.microsoft.com/office/powerpoint/2010/main" val="3542458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4.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omments" Target="../comments/comment2.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D3EB79C-D66B-8C13-237D-0E71D295C294}"/>
              </a:ext>
            </a:extLst>
          </p:cNvPr>
          <p:cNvSpPr/>
          <p:nvPr/>
        </p:nvSpPr>
        <p:spPr>
          <a:xfrm>
            <a:off x="-103909" y="-93518"/>
            <a:ext cx="12417136" cy="2002624"/>
          </a:xfrm>
          <a:prstGeom prst="rect">
            <a:avLst/>
          </a:prstGeom>
          <a:solidFill>
            <a:srgbClr val="0085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sp>
        <p:nvSpPr>
          <p:cNvPr id="3" name="Rectangle 2"/>
          <p:cNvSpPr/>
          <p:nvPr/>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 name="Rectangle 3"/>
          <p:cNvSpPr/>
          <p:nvPr/>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7" name="TextBox 16"/>
          <p:cNvSpPr txBox="1"/>
          <p:nvPr/>
        </p:nvSpPr>
        <p:spPr>
          <a:xfrm>
            <a:off x="0" y="4724149"/>
            <a:ext cx="12192000" cy="1077218"/>
          </a:xfrm>
          <a:prstGeom prst="rect">
            <a:avLst/>
          </a:prstGeom>
          <a:noFill/>
        </p:spPr>
        <p:txBody>
          <a:bodyPr wrap="square" rtlCol="0">
            <a:spAutoFit/>
          </a:bodyPr>
          <a:lstStyle/>
          <a:p>
            <a:endParaRPr lang="en-US" sz="1000" dirty="0"/>
          </a:p>
          <a:p>
            <a:r>
              <a:rPr lang="en-US" sz="1000" dirty="0"/>
              <a:t>There is no assurance that the techniques and strategies discussed are suitable for all investors or will yield positive outcomes.  The purchase of certain securities may be required to effect some of the strategies.  Investing involves risks including possible loss of principal.</a:t>
            </a:r>
          </a:p>
          <a:p>
            <a:endParaRPr lang="en-US" sz="400" dirty="0"/>
          </a:p>
          <a:p>
            <a:r>
              <a:rPr lang="en-US" sz="1000" dirty="0"/>
              <a:t>22-291  Financial planning offered through Northeast Planning Associates, Inc. (NPA), a registered investment adviser (RIA). Securities and advisory services offered through LPL Financial (LPL), an RIA and broker-dealer (BD), member FINRA/SIPC. Credit union is not an RIA or BD. Insurance products offered through LPL or its licensed affiliates. LPL registered representatives offer products and services using NPA. These products and services offered through NPA, LPL, or its affiliates, which are separate entities from, and not affiliates of the credit union, are:</a:t>
            </a:r>
          </a:p>
        </p:txBody>
      </p:sp>
      <p:graphicFrame>
        <p:nvGraphicFramePr>
          <p:cNvPr id="18" name="Table 17"/>
          <p:cNvGraphicFramePr>
            <a:graphicFrameLocks noGrp="1"/>
          </p:cNvGraphicFramePr>
          <p:nvPr>
            <p:extLst>
              <p:ext uri="{D42A27DB-BD31-4B8C-83A1-F6EECF244321}">
                <p14:modId xmlns:p14="http://schemas.microsoft.com/office/powerpoint/2010/main" val="3471652537"/>
              </p:ext>
            </p:extLst>
          </p:nvPr>
        </p:nvGraphicFramePr>
        <p:xfrm>
          <a:off x="2040659" y="5784425"/>
          <a:ext cx="8128000" cy="487680"/>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0">
                <a:tc>
                  <a:txBody>
                    <a:bodyPr/>
                    <a:lstStyle/>
                    <a:p>
                      <a:pPr algn="ctr"/>
                      <a:r>
                        <a:rPr lang="en-US" sz="1000" b="1" dirty="0"/>
                        <a:t>Not Insured</a:t>
                      </a:r>
                      <a:r>
                        <a:rPr lang="en-US" sz="1000" b="1" baseline="0" dirty="0"/>
                        <a:t> by NCUA or Other Government Agency</a:t>
                      </a:r>
                      <a:endParaRPr lang="en-US" sz="1000" b="1" dirty="0"/>
                    </a:p>
                  </a:txBody>
                  <a:tcPr/>
                </a:tc>
                <a:tc>
                  <a:txBody>
                    <a:bodyPr/>
                    <a:lstStyle/>
                    <a:p>
                      <a:pPr algn="ctr"/>
                      <a:r>
                        <a:rPr lang="en-US" sz="1000" b="1" dirty="0"/>
                        <a:t>Not Credit Union Guaranteed</a:t>
                      </a:r>
                    </a:p>
                  </a:txBody>
                  <a:tcPr/>
                </a:tc>
                <a:extLst>
                  <a:ext uri="{0D108BD9-81ED-4DB2-BD59-A6C34878D82A}">
                    <a16:rowId xmlns:a16="http://schemas.microsoft.com/office/drawing/2014/main" val="10000"/>
                  </a:ext>
                </a:extLst>
              </a:tr>
              <a:tr h="0">
                <a:tc>
                  <a:txBody>
                    <a:bodyPr/>
                    <a:lstStyle/>
                    <a:p>
                      <a:pPr algn="ctr"/>
                      <a:r>
                        <a:rPr lang="en-US" sz="1000" b="1" dirty="0"/>
                        <a:t>Not Credit Union Deposits or Obligations</a:t>
                      </a:r>
                    </a:p>
                  </a:txBody>
                  <a:tcPr/>
                </a:tc>
                <a:tc>
                  <a:txBody>
                    <a:bodyPr/>
                    <a:lstStyle/>
                    <a:p>
                      <a:pPr algn="ctr"/>
                      <a:r>
                        <a:rPr lang="en-US" sz="1000" b="1" dirty="0"/>
                        <a:t>May Lose Value</a:t>
                      </a:r>
                    </a:p>
                  </a:txBody>
                  <a:tcPr/>
                </a:tc>
                <a:extLst>
                  <a:ext uri="{0D108BD9-81ED-4DB2-BD59-A6C34878D82A}">
                    <a16:rowId xmlns:a16="http://schemas.microsoft.com/office/drawing/2014/main" val="10001"/>
                  </a:ext>
                </a:extLst>
              </a:tr>
            </a:tbl>
          </a:graphicData>
        </a:graphic>
      </p:graphicFrame>
      <p:pic>
        <p:nvPicPr>
          <p:cNvPr id="7" name="Picture 6">
            <a:extLst>
              <a:ext uri="{FF2B5EF4-FFF2-40B4-BE49-F238E27FC236}">
                <a16:creationId xmlns:a16="http://schemas.microsoft.com/office/drawing/2014/main" id="{15876E80-D72E-8C11-AF9D-012A579B599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351710" y="2132485"/>
            <a:ext cx="1488580" cy="2084013"/>
          </a:xfrm>
          <a:prstGeom prst="rect">
            <a:avLst/>
          </a:prstGeom>
        </p:spPr>
      </p:pic>
      <p:sp>
        <p:nvSpPr>
          <p:cNvPr id="10" name="TextBox 9">
            <a:extLst>
              <a:ext uri="{FF2B5EF4-FFF2-40B4-BE49-F238E27FC236}">
                <a16:creationId xmlns:a16="http://schemas.microsoft.com/office/drawing/2014/main" id="{4DB925C3-CC54-5779-9C18-4CEDB68ECE90}"/>
              </a:ext>
            </a:extLst>
          </p:cNvPr>
          <p:cNvSpPr txBox="1"/>
          <p:nvPr/>
        </p:nvSpPr>
        <p:spPr>
          <a:xfrm>
            <a:off x="1623443" y="501745"/>
            <a:ext cx="8936832" cy="923330"/>
          </a:xfrm>
          <a:prstGeom prst="rect">
            <a:avLst/>
          </a:prstGeom>
          <a:noFill/>
        </p:spPr>
        <p:txBody>
          <a:bodyPr wrap="square" rtlCol="0">
            <a:spAutoFit/>
          </a:bodyPr>
          <a:lstStyle/>
          <a:p>
            <a:pPr algn="ctr"/>
            <a:r>
              <a:rPr lang="en-US" sz="5400" dirty="0">
                <a:solidFill>
                  <a:schemeClr val="bg1"/>
                </a:solidFill>
                <a:latin typeface="Arial" panose="020B0604020202020204" pitchFamily="34" charset="0"/>
                <a:cs typeface="Arial" panose="020B0604020202020204" pitchFamily="34" charset="0"/>
              </a:rPr>
              <a:t>Putting Cash to Work</a:t>
            </a:r>
            <a:endParaRPr lang="en-US" sz="3200" dirty="0">
              <a:solidFill>
                <a:schemeClr val="bg1"/>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7D6F04E1-5F36-2F1F-6CA4-1A9AACB0E95A}"/>
              </a:ext>
            </a:extLst>
          </p:cNvPr>
          <p:cNvSpPr txBox="1"/>
          <p:nvPr/>
        </p:nvSpPr>
        <p:spPr>
          <a:xfrm>
            <a:off x="1968132" y="4291654"/>
            <a:ext cx="8255736" cy="369332"/>
          </a:xfrm>
          <a:prstGeom prst="rect">
            <a:avLst/>
          </a:prstGeom>
          <a:noFill/>
        </p:spPr>
        <p:txBody>
          <a:bodyPr wrap="square" rtlCol="0">
            <a:spAutoFit/>
          </a:bodyPr>
          <a:lstStyle/>
          <a:p>
            <a:pPr algn="ctr"/>
            <a:r>
              <a:rPr lang="en-US" b="1" cap="small" spc="300" dirty="0">
                <a:solidFill>
                  <a:srgbClr val="004812"/>
                </a:solidFill>
                <a:latin typeface="Palatino Linotype" panose="02040502050505030304" pitchFamily="18" charset="0"/>
              </a:rPr>
              <a:t>Northeast Planning Associates, Inc.</a:t>
            </a:r>
          </a:p>
        </p:txBody>
      </p:sp>
    </p:spTree>
    <p:extLst>
      <p:ext uri="{BB962C8B-B14F-4D97-AF65-F5344CB8AC3E}">
        <p14:creationId xmlns:p14="http://schemas.microsoft.com/office/powerpoint/2010/main" val="2844840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53E"/>
                </a:solidFill>
              </a:rPr>
              <a:t>Risk – Reward: Short Term Bonds</a:t>
            </a:r>
          </a:p>
        </p:txBody>
      </p:sp>
      <p:sp>
        <p:nvSpPr>
          <p:cNvPr id="4" name="Content Placeholder 2">
            <a:extLst>
              <a:ext uri="{FF2B5EF4-FFF2-40B4-BE49-F238E27FC236}">
                <a16:creationId xmlns:a16="http://schemas.microsoft.com/office/drawing/2014/main" id="{E43CFA59-7DCF-47FA-9D17-7B7B07FE2338}"/>
              </a:ext>
            </a:extLst>
          </p:cNvPr>
          <p:cNvSpPr txBox="1">
            <a:spLocks/>
          </p:cNvSpPr>
          <p:nvPr/>
        </p:nvSpPr>
        <p:spPr>
          <a:xfrm>
            <a:off x="213711" y="1999198"/>
            <a:ext cx="5777329" cy="373132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r>
              <a:rPr lang="en-US" dirty="0"/>
              <a:t>Potential for Higher Returns, but introduction of risk</a:t>
            </a:r>
          </a:p>
          <a:p>
            <a:pPr marL="0" indent="0">
              <a:buNone/>
            </a:pPr>
            <a:endParaRPr lang="en-US" sz="1000" dirty="0"/>
          </a:p>
          <a:p>
            <a:pPr marL="285750" indent="-285750"/>
            <a:r>
              <a:rPr lang="en-US" dirty="0"/>
              <a:t>Bloomberg US Corporate 0 – 3 </a:t>
            </a:r>
            <a:r>
              <a:rPr lang="en-US" dirty="0" err="1"/>
              <a:t>Yr</a:t>
            </a:r>
            <a:r>
              <a:rPr lang="en-US" dirty="0"/>
              <a:t> </a:t>
            </a:r>
            <a:r>
              <a:rPr lang="en-US" dirty="0" err="1"/>
              <a:t>Idx</a:t>
            </a:r>
            <a:endParaRPr lang="en-US" dirty="0"/>
          </a:p>
          <a:p>
            <a:pPr marL="742950" lvl="1" indent="-285750"/>
            <a:r>
              <a:rPr lang="en-US" dirty="0"/>
              <a:t>11/2003-5/31/2024: 2.91%</a:t>
            </a:r>
          </a:p>
          <a:p>
            <a:pPr marL="742950" lvl="1" indent="-285750"/>
            <a:r>
              <a:rPr lang="en-US" dirty="0"/>
              <a:t>Worst 1 year: -5.16% (2022)</a:t>
            </a:r>
          </a:p>
          <a:p>
            <a:pPr marL="742950" lvl="1" indent="-285750"/>
            <a:endParaRPr lang="en-US" sz="1000" dirty="0"/>
          </a:p>
          <a:p>
            <a:pPr marL="285750" indent="-285750"/>
            <a:r>
              <a:rPr lang="en-US" dirty="0"/>
              <a:t>Bloomberg Municipal 1 – 3 </a:t>
            </a:r>
            <a:r>
              <a:rPr lang="en-US" dirty="0" err="1"/>
              <a:t>Yr</a:t>
            </a:r>
            <a:r>
              <a:rPr lang="en-US" dirty="0"/>
              <a:t> Index</a:t>
            </a:r>
          </a:p>
          <a:p>
            <a:pPr marL="742950" lvl="1" indent="-285750"/>
            <a:r>
              <a:rPr lang="en-US" dirty="0"/>
              <a:t>11/2003 - 5/31/2024: 1.77%</a:t>
            </a:r>
          </a:p>
          <a:p>
            <a:pPr marL="742950" lvl="1" indent="-285750"/>
            <a:r>
              <a:rPr lang="en-US" dirty="0"/>
              <a:t>Worst 1 year: -3.48% (2022)</a:t>
            </a:r>
          </a:p>
        </p:txBody>
      </p:sp>
      <p:grpSp>
        <p:nvGrpSpPr>
          <p:cNvPr id="5" name="Group 4">
            <a:extLst>
              <a:ext uri="{FF2B5EF4-FFF2-40B4-BE49-F238E27FC236}">
                <a16:creationId xmlns:a16="http://schemas.microsoft.com/office/drawing/2014/main" id="{D61DAAB5-CCE7-45C9-B6F4-361B70895CAD}"/>
              </a:ext>
            </a:extLst>
          </p:cNvPr>
          <p:cNvGrpSpPr/>
          <p:nvPr/>
        </p:nvGrpSpPr>
        <p:grpSpPr>
          <a:xfrm>
            <a:off x="5481706" y="2232798"/>
            <a:ext cx="6710294" cy="3478218"/>
            <a:chOff x="1260643" y="1910607"/>
            <a:chExt cx="8909479" cy="4449949"/>
          </a:xfrm>
        </p:grpSpPr>
        <p:sp>
          <p:nvSpPr>
            <p:cNvPr id="7" name="TextBox 6">
              <a:extLst>
                <a:ext uri="{FF2B5EF4-FFF2-40B4-BE49-F238E27FC236}">
                  <a16:creationId xmlns:a16="http://schemas.microsoft.com/office/drawing/2014/main" id="{156A4844-7C41-4C1D-8D31-9CD37B709594}"/>
                </a:ext>
              </a:extLst>
            </p:cNvPr>
            <p:cNvSpPr txBox="1"/>
            <p:nvPr/>
          </p:nvSpPr>
          <p:spPr>
            <a:xfrm>
              <a:off x="8571565" y="2163010"/>
              <a:ext cx="1598557" cy="826901"/>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Aggressive Portfolio</a:t>
              </a:r>
            </a:p>
          </p:txBody>
        </p:sp>
        <p:sp>
          <p:nvSpPr>
            <p:cNvPr id="8" name="TextBox 7">
              <a:extLst>
                <a:ext uri="{FF2B5EF4-FFF2-40B4-BE49-F238E27FC236}">
                  <a16:creationId xmlns:a16="http://schemas.microsoft.com/office/drawing/2014/main" id="{FBCB672A-ADCE-4B70-8047-5F27CABAD47C}"/>
                </a:ext>
              </a:extLst>
            </p:cNvPr>
            <p:cNvSpPr txBox="1"/>
            <p:nvPr/>
          </p:nvSpPr>
          <p:spPr>
            <a:xfrm>
              <a:off x="1260643" y="3346072"/>
              <a:ext cx="1767112" cy="826901"/>
            </a:xfrm>
            <a:prstGeom prst="rect">
              <a:avLst/>
            </a:prstGeom>
            <a:noFill/>
          </p:spPr>
          <p:txBody>
            <a:bodyPr wrap="square" rtlCol="0">
              <a:spAutoFit/>
            </a:bodyPr>
            <a:lstStyle/>
            <a:p>
              <a:pPr algn="ctr"/>
              <a:r>
                <a:rPr lang="en-US" b="1" dirty="0"/>
                <a:t>POTENTIAL</a:t>
              </a:r>
              <a:br>
                <a:rPr lang="en-US" b="1" dirty="0"/>
              </a:br>
              <a:r>
                <a:rPr lang="en-US" b="1" dirty="0"/>
                <a:t>REWARD</a:t>
              </a:r>
            </a:p>
          </p:txBody>
        </p:sp>
        <p:grpSp>
          <p:nvGrpSpPr>
            <p:cNvPr id="9" name="Group 8">
              <a:extLst>
                <a:ext uri="{FF2B5EF4-FFF2-40B4-BE49-F238E27FC236}">
                  <a16:creationId xmlns:a16="http://schemas.microsoft.com/office/drawing/2014/main" id="{718B63E5-9BC6-47B2-9BEF-804C4DE4FF8A}"/>
                </a:ext>
              </a:extLst>
            </p:cNvPr>
            <p:cNvGrpSpPr/>
            <p:nvPr/>
          </p:nvGrpSpPr>
          <p:grpSpPr>
            <a:xfrm>
              <a:off x="3042451" y="1910607"/>
              <a:ext cx="6448354" cy="4449949"/>
              <a:chOff x="2218888" y="914400"/>
              <a:chExt cx="7362234" cy="5201182"/>
            </a:xfrm>
          </p:grpSpPr>
          <p:cxnSp>
            <p:nvCxnSpPr>
              <p:cNvPr id="10" name="Straight Connector 9">
                <a:extLst>
                  <a:ext uri="{FF2B5EF4-FFF2-40B4-BE49-F238E27FC236}">
                    <a16:creationId xmlns:a16="http://schemas.microsoft.com/office/drawing/2014/main" id="{C51C163B-5BBF-458C-8DD7-7DC01118780C}"/>
                  </a:ext>
                </a:extLst>
              </p:cNvPr>
              <p:cNvCxnSpPr/>
              <p:nvPr/>
            </p:nvCxnSpPr>
            <p:spPr>
              <a:xfrm>
                <a:off x="2323750" y="914400"/>
                <a:ext cx="0" cy="4471332"/>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8A57714C-3436-46C1-AECC-AD8E3DFE04FC}"/>
                  </a:ext>
                </a:extLst>
              </p:cNvPr>
              <p:cNvCxnSpPr/>
              <p:nvPr/>
            </p:nvCxnSpPr>
            <p:spPr>
              <a:xfrm>
                <a:off x="2323750" y="5385732"/>
                <a:ext cx="6207854" cy="0"/>
              </a:xfrm>
              <a:prstGeom prst="line">
                <a:avLst/>
              </a:prstGeom>
            </p:spPr>
            <p:style>
              <a:lnRef idx="1">
                <a:schemeClr val="dk1"/>
              </a:lnRef>
              <a:fillRef idx="0">
                <a:schemeClr val="dk1"/>
              </a:fillRef>
              <a:effectRef idx="0">
                <a:schemeClr val="dk1"/>
              </a:effectRef>
              <a:fontRef idx="minor">
                <a:schemeClr val="tx1"/>
              </a:fontRef>
            </p:style>
          </p:cxnSp>
          <p:sp>
            <p:nvSpPr>
              <p:cNvPr id="12" name="TextBox 11">
                <a:extLst>
                  <a:ext uri="{FF2B5EF4-FFF2-40B4-BE49-F238E27FC236}">
                    <a16:creationId xmlns:a16="http://schemas.microsoft.com/office/drawing/2014/main" id="{176559B7-0460-4A9A-9653-A3385F710322}"/>
                  </a:ext>
                </a:extLst>
              </p:cNvPr>
              <p:cNvSpPr txBox="1"/>
              <p:nvPr/>
            </p:nvSpPr>
            <p:spPr>
              <a:xfrm>
                <a:off x="4950903" y="5563298"/>
                <a:ext cx="1409350" cy="552284"/>
              </a:xfrm>
              <a:prstGeom prst="rect">
                <a:avLst/>
              </a:prstGeom>
              <a:noFill/>
            </p:spPr>
            <p:txBody>
              <a:bodyPr wrap="square" rtlCol="0">
                <a:spAutoFit/>
              </a:bodyPr>
              <a:lstStyle/>
              <a:p>
                <a:pPr algn="ctr"/>
                <a:r>
                  <a:rPr lang="en-US" b="1" dirty="0"/>
                  <a:t>RISK</a:t>
                </a:r>
              </a:p>
            </p:txBody>
          </p:sp>
          <p:sp>
            <p:nvSpPr>
              <p:cNvPr id="13" name="TextBox 12">
                <a:extLst>
                  <a:ext uri="{FF2B5EF4-FFF2-40B4-BE49-F238E27FC236}">
                    <a16:creationId xmlns:a16="http://schemas.microsoft.com/office/drawing/2014/main" id="{2F6FF23D-0687-4F4D-AD37-2528FD793686}"/>
                  </a:ext>
                </a:extLst>
              </p:cNvPr>
              <p:cNvSpPr txBox="1"/>
              <p:nvPr/>
            </p:nvSpPr>
            <p:spPr>
              <a:xfrm>
                <a:off x="2550252" y="4828874"/>
                <a:ext cx="2355656" cy="552284"/>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Local Bank</a:t>
                </a:r>
              </a:p>
            </p:txBody>
          </p:sp>
          <p:sp>
            <p:nvSpPr>
              <p:cNvPr id="14" name="Oval 13">
                <a:extLst>
                  <a:ext uri="{FF2B5EF4-FFF2-40B4-BE49-F238E27FC236}">
                    <a16:creationId xmlns:a16="http://schemas.microsoft.com/office/drawing/2014/main" id="{C21C8A1D-990A-408F-B1E4-1193AC2F44E6}"/>
                  </a:ext>
                </a:extLst>
              </p:cNvPr>
              <p:cNvSpPr/>
              <p:nvPr/>
            </p:nvSpPr>
            <p:spPr>
              <a:xfrm>
                <a:off x="2218888" y="4925458"/>
                <a:ext cx="230945" cy="209724"/>
              </a:xfrm>
              <a:prstGeom prst="ellipse">
                <a:avLst/>
              </a:prstGeom>
              <a:solidFill>
                <a:schemeClr val="accent3"/>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634707A4-A97A-4BF7-9160-36C572E2A9D7}"/>
                  </a:ext>
                </a:extLst>
              </p:cNvPr>
              <p:cNvSpPr txBox="1"/>
              <p:nvPr/>
            </p:nvSpPr>
            <p:spPr>
              <a:xfrm>
                <a:off x="2550252" y="2779551"/>
                <a:ext cx="3080158" cy="552284"/>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Payoff Low % Debt</a:t>
                </a:r>
              </a:p>
            </p:txBody>
          </p:sp>
          <p:sp>
            <p:nvSpPr>
              <p:cNvPr id="18" name="Oval 17">
                <a:extLst>
                  <a:ext uri="{FF2B5EF4-FFF2-40B4-BE49-F238E27FC236}">
                    <a16:creationId xmlns:a16="http://schemas.microsoft.com/office/drawing/2014/main" id="{DFEA4BD4-C713-40D6-B7E8-149046786AB1}"/>
                  </a:ext>
                </a:extLst>
              </p:cNvPr>
              <p:cNvSpPr/>
              <p:nvPr/>
            </p:nvSpPr>
            <p:spPr>
              <a:xfrm>
                <a:off x="2218888" y="2876135"/>
                <a:ext cx="209724" cy="209724"/>
              </a:xfrm>
              <a:prstGeom prst="ellipse">
                <a:avLst/>
              </a:prstGeom>
              <a:solidFill>
                <a:schemeClr val="accent3"/>
              </a:soli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A26064EF-0ADD-4B43-ACD7-3EE696BBB253}"/>
                  </a:ext>
                </a:extLst>
              </p:cNvPr>
              <p:cNvSpPr txBox="1"/>
              <p:nvPr/>
            </p:nvSpPr>
            <p:spPr>
              <a:xfrm>
                <a:off x="2550250" y="1297494"/>
                <a:ext cx="3080155" cy="552284"/>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Payoff High % Debt</a:t>
                </a:r>
              </a:p>
            </p:txBody>
          </p:sp>
          <p:sp>
            <p:nvSpPr>
              <p:cNvPr id="20" name="Oval 19">
                <a:extLst>
                  <a:ext uri="{FF2B5EF4-FFF2-40B4-BE49-F238E27FC236}">
                    <a16:creationId xmlns:a16="http://schemas.microsoft.com/office/drawing/2014/main" id="{8F9CA6CE-A4EF-4DCA-94B9-7BD4405CF03F}"/>
                  </a:ext>
                </a:extLst>
              </p:cNvPr>
              <p:cNvSpPr/>
              <p:nvPr/>
            </p:nvSpPr>
            <p:spPr>
              <a:xfrm>
                <a:off x="2218888" y="1394078"/>
                <a:ext cx="209724" cy="209724"/>
              </a:xfrm>
              <a:prstGeom prst="ellipse">
                <a:avLst/>
              </a:prstGeom>
              <a:solidFill>
                <a:schemeClr val="accent3"/>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80717083-4510-4385-9961-F60FB5309121}"/>
                  </a:ext>
                </a:extLst>
              </p:cNvPr>
              <p:cNvSpPr txBox="1"/>
              <p:nvPr/>
            </p:nvSpPr>
            <p:spPr>
              <a:xfrm>
                <a:off x="4689446" y="3659215"/>
                <a:ext cx="3080153" cy="552284"/>
              </a:xfrm>
              <a:prstGeom prst="rect">
                <a:avLst/>
              </a:prstGeom>
              <a:noFill/>
            </p:spPr>
            <p:txBody>
              <a:bodyPr wrap="square" rtlCol="0">
                <a:spAutoFit/>
              </a:bodyPr>
              <a:lstStyle/>
              <a:p>
                <a:r>
                  <a:rPr lang="en-US" b="1" dirty="0">
                    <a:ln w="0"/>
                    <a:solidFill>
                      <a:srgbClr val="A31F34"/>
                    </a:solidFill>
                    <a:effectLst>
                      <a:outerShdw blurRad="38100" dist="25400" dir="5400000" algn="ctr" rotWithShape="0">
                        <a:srgbClr val="6E747A">
                          <a:alpha val="43000"/>
                        </a:srgbClr>
                      </a:outerShdw>
                    </a:effectLst>
                  </a:rPr>
                  <a:t>Short Term Bonds</a:t>
                </a:r>
              </a:p>
            </p:txBody>
          </p:sp>
          <p:sp>
            <p:nvSpPr>
              <p:cNvPr id="22" name="Oval 21">
                <a:extLst>
                  <a:ext uri="{FF2B5EF4-FFF2-40B4-BE49-F238E27FC236}">
                    <a16:creationId xmlns:a16="http://schemas.microsoft.com/office/drawing/2014/main" id="{D2F3FDEE-6260-466E-8FCA-B09E5F845713}"/>
                  </a:ext>
                </a:extLst>
              </p:cNvPr>
              <p:cNvSpPr/>
              <p:nvPr/>
            </p:nvSpPr>
            <p:spPr>
              <a:xfrm>
                <a:off x="4358082" y="3755799"/>
                <a:ext cx="209724" cy="209724"/>
              </a:xfrm>
              <a:prstGeom prst="ellipse">
                <a:avLst/>
              </a:prstGeom>
              <a:solidFill>
                <a:srgbClr val="A31F34"/>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38561364-DDE7-427F-9D30-1E609939D225}"/>
                  </a:ext>
                </a:extLst>
              </p:cNvPr>
              <p:cNvSpPr txBox="1"/>
              <p:nvPr/>
            </p:nvSpPr>
            <p:spPr>
              <a:xfrm>
                <a:off x="6083415" y="2750193"/>
                <a:ext cx="2326538" cy="966496"/>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Conservative Portfolio</a:t>
                </a:r>
              </a:p>
            </p:txBody>
          </p:sp>
          <p:sp>
            <p:nvSpPr>
              <p:cNvPr id="24" name="Oval 23">
                <a:extLst>
                  <a:ext uri="{FF2B5EF4-FFF2-40B4-BE49-F238E27FC236}">
                    <a16:creationId xmlns:a16="http://schemas.microsoft.com/office/drawing/2014/main" id="{1093CDA1-D36B-4B5F-BB19-8747C09AE4F0}"/>
                  </a:ext>
                </a:extLst>
              </p:cNvPr>
              <p:cNvSpPr/>
              <p:nvPr/>
            </p:nvSpPr>
            <p:spPr>
              <a:xfrm>
                <a:off x="5752051" y="2846775"/>
                <a:ext cx="209724" cy="209724"/>
              </a:xfrm>
              <a:prstGeom prst="ellipse">
                <a:avLst/>
              </a:prstGeom>
              <a:solidFill>
                <a:schemeClr val="accent3"/>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solidFill>
                    <a:schemeClr val="accent3"/>
                  </a:solidFill>
                </a:endParaRPr>
              </a:p>
            </p:txBody>
          </p:sp>
          <p:sp>
            <p:nvSpPr>
              <p:cNvPr id="25" name="TextBox 24">
                <a:extLst>
                  <a:ext uri="{FF2B5EF4-FFF2-40B4-BE49-F238E27FC236}">
                    <a16:creationId xmlns:a16="http://schemas.microsoft.com/office/drawing/2014/main" id="{4AC0127F-46C2-4C6D-9838-3C1DCBDECE4C}"/>
                  </a:ext>
                </a:extLst>
              </p:cNvPr>
              <p:cNvSpPr txBox="1"/>
              <p:nvPr/>
            </p:nvSpPr>
            <p:spPr>
              <a:xfrm>
                <a:off x="7417264" y="1914090"/>
                <a:ext cx="2163858" cy="966496"/>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Moderate Portfolio</a:t>
                </a:r>
              </a:p>
            </p:txBody>
          </p:sp>
          <p:sp>
            <p:nvSpPr>
              <p:cNvPr id="26" name="Oval 25">
                <a:extLst>
                  <a:ext uri="{FF2B5EF4-FFF2-40B4-BE49-F238E27FC236}">
                    <a16:creationId xmlns:a16="http://schemas.microsoft.com/office/drawing/2014/main" id="{925BDBC5-C74F-4AF0-B741-623D1206C6E6}"/>
                  </a:ext>
                </a:extLst>
              </p:cNvPr>
              <p:cNvSpPr/>
              <p:nvPr/>
            </p:nvSpPr>
            <p:spPr>
              <a:xfrm>
                <a:off x="7085901" y="2010672"/>
                <a:ext cx="209724" cy="209724"/>
              </a:xfrm>
              <a:prstGeom prst="ellipse">
                <a:avLst/>
              </a:prstGeom>
              <a:solidFill>
                <a:schemeClr val="accent3"/>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solidFill>
                    <a:schemeClr val="accent3"/>
                  </a:solidFill>
                </a:endParaRPr>
              </a:p>
            </p:txBody>
          </p:sp>
          <p:sp>
            <p:nvSpPr>
              <p:cNvPr id="27" name="Oval 26">
                <a:extLst>
                  <a:ext uri="{FF2B5EF4-FFF2-40B4-BE49-F238E27FC236}">
                    <a16:creationId xmlns:a16="http://schemas.microsoft.com/office/drawing/2014/main" id="{6556E209-24FA-410A-84C4-DBDAABC4946F}"/>
                  </a:ext>
                </a:extLst>
              </p:cNvPr>
              <p:cNvSpPr/>
              <p:nvPr/>
            </p:nvSpPr>
            <p:spPr>
              <a:xfrm>
                <a:off x="8200239" y="1305995"/>
                <a:ext cx="209724" cy="209724"/>
              </a:xfrm>
              <a:prstGeom prst="ellipse">
                <a:avLst/>
              </a:prstGeom>
              <a:solidFill>
                <a:schemeClr val="accent3"/>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solidFill>
                    <a:schemeClr val="accent3"/>
                  </a:solidFill>
                </a:endParaRPr>
              </a:p>
            </p:txBody>
          </p:sp>
        </p:grpSp>
      </p:grpSp>
      <p:sp>
        <p:nvSpPr>
          <p:cNvPr id="28" name="TextBox 27">
            <a:extLst>
              <a:ext uri="{FF2B5EF4-FFF2-40B4-BE49-F238E27FC236}">
                <a16:creationId xmlns:a16="http://schemas.microsoft.com/office/drawing/2014/main" id="{E06E00BE-518C-4A11-9CD7-6DD8A19F7A64}"/>
              </a:ext>
            </a:extLst>
          </p:cNvPr>
          <p:cNvSpPr txBox="1"/>
          <p:nvPr/>
        </p:nvSpPr>
        <p:spPr>
          <a:xfrm>
            <a:off x="178130" y="5711016"/>
            <a:ext cx="11839933" cy="658578"/>
          </a:xfrm>
          <a:prstGeom prst="rect">
            <a:avLst/>
          </a:prstGeom>
          <a:noFill/>
        </p:spPr>
        <p:txBody>
          <a:bodyPr wrap="square" rtlCol="0">
            <a:spAutoFit/>
          </a:bodyPr>
          <a:lstStyle/>
          <a:p>
            <a:pPr algn="just">
              <a:lnSpc>
                <a:spcPts val="1100"/>
              </a:lnSpc>
            </a:pPr>
            <a:r>
              <a:rPr lang="en-US" sz="1100" i="1" dirty="0"/>
              <a:t>The Barclays US Corporate 0-3 </a:t>
            </a:r>
            <a:r>
              <a:rPr lang="en-US" sz="1100" i="1" dirty="0" err="1"/>
              <a:t>Yr</a:t>
            </a:r>
            <a:r>
              <a:rPr lang="en-US" sz="1100" i="1" dirty="0"/>
              <a:t> Index contains fixed-rate, investment grade US dollar denominated bonds with a maturity less than 3 years from industrial, utility and financial issuers only.  All bonds contained in the index remain until maturity.  The Barclays Municipal 1-3 </a:t>
            </a:r>
            <a:r>
              <a:rPr lang="en-US" sz="1100" i="1" dirty="0" err="1"/>
              <a:t>Yr</a:t>
            </a:r>
            <a:r>
              <a:rPr lang="en-US" sz="1100" i="1" dirty="0"/>
              <a:t> Index consists of a broad selection of investment grade general obligation and revenue bonds of maturities ranging from 1-4 years. </a:t>
            </a:r>
            <a:r>
              <a:rPr lang="en-US" sz="1100" i="1" dirty="0">
                <a:solidFill>
                  <a:srgbClr val="000000"/>
                </a:solidFill>
              </a:rPr>
              <a:t>All indices are unmanaged and cannot be invested into directly.  Unmanaged index returns do not reflect fees, expenses, or sales charges.  Index performance is not indicative of the performance of any investment.  Past performance is no guarantee of future results.</a:t>
            </a:r>
            <a:endParaRPr lang="en-US" sz="1100" i="1" dirty="0"/>
          </a:p>
        </p:txBody>
      </p:sp>
      <p:sp>
        <p:nvSpPr>
          <p:cNvPr id="29" name="TextBox 28">
            <a:extLst>
              <a:ext uri="{FF2B5EF4-FFF2-40B4-BE49-F238E27FC236}">
                <a16:creationId xmlns:a16="http://schemas.microsoft.com/office/drawing/2014/main" id="{ACCEC51D-2047-4104-26AC-ED73C447DA2A}"/>
              </a:ext>
            </a:extLst>
          </p:cNvPr>
          <p:cNvSpPr txBox="1"/>
          <p:nvPr/>
        </p:nvSpPr>
        <p:spPr>
          <a:xfrm>
            <a:off x="7042289" y="4482401"/>
            <a:ext cx="1410418" cy="369332"/>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Online Bank</a:t>
            </a:r>
          </a:p>
        </p:txBody>
      </p:sp>
      <p:sp>
        <p:nvSpPr>
          <p:cNvPr id="30" name="Oval 29">
            <a:extLst>
              <a:ext uri="{FF2B5EF4-FFF2-40B4-BE49-F238E27FC236}">
                <a16:creationId xmlns:a16="http://schemas.microsoft.com/office/drawing/2014/main" id="{2A97DA5E-A99B-CDB1-F0DD-19718EE5847B}"/>
              </a:ext>
            </a:extLst>
          </p:cNvPr>
          <p:cNvSpPr/>
          <p:nvPr/>
        </p:nvSpPr>
        <p:spPr>
          <a:xfrm>
            <a:off x="6832406" y="4572336"/>
            <a:ext cx="152348" cy="140250"/>
          </a:xfrm>
          <a:prstGeom prst="ellipse">
            <a:avLst/>
          </a:prstGeom>
          <a:solidFill>
            <a:schemeClr val="bg1">
              <a:lumMod val="65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071862B2-B2AC-4167-40FB-CD4741B22686}"/>
              </a:ext>
            </a:extLst>
          </p:cNvPr>
          <p:cNvSpPr txBox="1"/>
          <p:nvPr/>
        </p:nvSpPr>
        <p:spPr>
          <a:xfrm>
            <a:off x="7586110" y="4207197"/>
            <a:ext cx="1330919" cy="369332"/>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CDs</a:t>
            </a:r>
          </a:p>
        </p:txBody>
      </p:sp>
      <p:sp>
        <p:nvSpPr>
          <p:cNvPr id="32" name="Oval 31">
            <a:extLst>
              <a:ext uri="{FF2B5EF4-FFF2-40B4-BE49-F238E27FC236}">
                <a16:creationId xmlns:a16="http://schemas.microsoft.com/office/drawing/2014/main" id="{365252D7-EADF-36EE-5748-91B704BA372C}"/>
              </a:ext>
            </a:extLst>
          </p:cNvPr>
          <p:cNvSpPr/>
          <p:nvPr/>
        </p:nvSpPr>
        <p:spPr>
          <a:xfrm>
            <a:off x="7404844" y="4299778"/>
            <a:ext cx="138349" cy="140250"/>
          </a:xfrm>
          <a:prstGeom prst="ellipse">
            <a:avLst/>
          </a:prstGeom>
          <a:solidFill>
            <a:schemeClr val="accent3"/>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solidFill>
                <a:schemeClr val="accent3"/>
              </a:solidFill>
            </a:endParaRPr>
          </a:p>
        </p:txBody>
      </p:sp>
    </p:spTree>
    <p:extLst>
      <p:ext uri="{BB962C8B-B14F-4D97-AF65-F5344CB8AC3E}">
        <p14:creationId xmlns:p14="http://schemas.microsoft.com/office/powerpoint/2010/main" val="3058500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53E"/>
                </a:solidFill>
              </a:rPr>
              <a:t>Risk – Reward: Stocks &amp; Bonds</a:t>
            </a:r>
          </a:p>
        </p:txBody>
      </p:sp>
      <p:sp>
        <p:nvSpPr>
          <p:cNvPr id="4" name="Content Placeholder 2">
            <a:extLst>
              <a:ext uri="{FF2B5EF4-FFF2-40B4-BE49-F238E27FC236}">
                <a16:creationId xmlns:a16="http://schemas.microsoft.com/office/drawing/2014/main" id="{CD606F8A-0A52-4BB8-A025-153D3CAA5B5A}"/>
              </a:ext>
            </a:extLst>
          </p:cNvPr>
          <p:cNvSpPr txBox="1">
            <a:spLocks/>
          </p:cNvSpPr>
          <p:nvPr/>
        </p:nvSpPr>
        <p:spPr>
          <a:xfrm>
            <a:off x="190020" y="1931387"/>
            <a:ext cx="5861090" cy="3938513"/>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r>
              <a:rPr lang="en-US" dirty="0"/>
              <a:t>Potential for Higher Returns, but more significant risk</a:t>
            </a:r>
          </a:p>
          <a:p>
            <a:pPr marL="285750" indent="-285750"/>
            <a:endParaRPr lang="en-US" dirty="0"/>
          </a:p>
          <a:p>
            <a:pPr marL="285750" indent="-285750"/>
            <a:r>
              <a:rPr lang="en-US" dirty="0"/>
              <a:t>Dow Jones Conservative Index (~10/90)</a:t>
            </a:r>
          </a:p>
          <a:p>
            <a:pPr marL="742950" lvl="1" indent="-285750"/>
            <a:r>
              <a:rPr lang="en-US" dirty="0"/>
              <a:t>11/2003 - 5/31/2024: 3.57%</a:t>
            </a:r>
          </a:p>
          <a:p>
            <a:pPr marL="742950" lvl="1" indent="-285750"/>
            <a:r>
              <a:rPr lang="en-US" dirty="0"/>
              <a:t>Worst 1 Year: -16.10% (21-22)</a:t>
            </a:r>
          </a:p>
          <a:p>
            <a:pPr marL="285750" indent="-285750"/>
            <a:r>
              <a:rPr lang="en-US" dirty="0"/>
              <a:t>Dow Jones Moderate Index (~55/45)</a:t>
            </a:r>
          </a:p>
          <a:p>
            <a:pPr marL="742950" lvl="1" indent="-285750"/>
            <a:r>
              <a:rPr lang="en-US" dirty="0"/>
              <a:t>11/2003 - 5/31/2024: 6.54%</a:t>
            </a:r>
          </a:p>
          <a:p>
            <a:pPr marL="742950" lvl="1" indent="-285750"/>
            <a:r>
              <a:rPr lang="en-US" dirty="0"/>
              <a:t>Worst 1 Year: -30.38% (08-09)</a:t>
            </a:r>
          </a:p>
          <a:p>
            <a:pPr marL="285750" indent="-285750"/>
            <a:r>
              <a:rPr lang="en-US" dirty="0"/>
              <a:t>Dow Jones Aggressive Index (100/0)</a:t>
            </a:r>
          </a:p>
          <a:p>
            <a:pPr marL="742950" lvl="1" indent="-285750"/>
            <a:r>
              <a:rPr lang="en-US" dirty="0"/>
              <a:t>11/2003 - 5/31/2022: 9.12%</a:t>
            </a:r>
          </a:p>
          <a:p>
            <a:pPr marL="742950" lvl="1" indent="-285750"/>
            <a:r>
              <a:rPr lang="en-US" dirty="0"/>
              <a:t>Worst 1 Year: -46.67% (08-09)</a:t>
            </a:r>
          </a:p>
        </p:txBody>
      </p:sp>
      <p:grpSp>
        <p:nvGrpSpPr>
          <p:cNvPr id="5" name="Group 4">
            <a:extLst>
              <a:ext uri="{FF2B5EF4-FFF2-40B4-BE49-F238E27FC236}">
                <a16:creationId xmlns:a16="http://schemas.microsoft.com/office/drawing/2014/main" id="{4DD05E04-8CDB-4D0C-9106-1C59DB783F10}"/>
              </a:ext>
            </a:extLst>
          </p:cNvPr>
          <p:cNvGrpSpPr/>
          <p:nvPr/>
        </p:nvGrpSpPr>
        <p:grpSpPr>
          <a:xfrm>
            <a:off x="5481706" y="2197175"/>
            <a:ext cx="6710294" cy="3478218"/>
            <a:chOff x="1260643" y="1910607"/>
            <a:chExt cx="8909479" cy="4449949"/>
          </a:xfrm>
        </p:grpSpPr>
        <p:sp>
          <p:nvSpPr>
            <p:cNvPr id="7" name="TextBox 6">
              <a:extLst>
                <a:ext uri="{FF2B5EF4-FFF2-40B4-BE49-F238E27FC236}">
                  <a16:creationId xmlns:a16="http://schemas.microsoft.com/office/drawing/2014/main" id="{A83969C7-B62C-4A72-9864-494240AAD839}"/>
                </a:ext>
              </a:extLst>
            </p:cNvPr>
            <p:cNvSpPr txBox="1"/>
            <p:nvPr/>
          </p:nvSpPr>
          <p:spPr>
            <a:xfrm>
              <a:off x="8571565" y="2163010"/>
              <a:ext cx="1598557" cy="826901"/>
            </a:xfrm>
            <a:prstGeom prst="rect">
              <a:avLst/>
            </a:prstGeom>
            <a:noFill/>
          </p:spPr>
          <p:txBody>
            <a:bodyPr wrap="square" rtlCol="0">
              <a:spAutoFit/>
            </a:bodyPr>
            <a:lstStyle/>
            <a:p>
              <a:r>
                <a:rPr lang="en-US" b="1" dirty="0">
                  <a:ln w="0"/>
                  <a:solidFill>
                    <a:srgbClr val="A31F34"/>
                  </a:solidFill>
                  <a:effectLst>
                    <a:outerShdw blurRad="38100" dist="25400" dir="5400000" algn="ctr" rotWithShape="0">
                      <a:srgbClr val="6E747A">
                        <a:alpha val="43000"/>
                      </a:srgbClr>
                    </a:outerShdw>
                  </a:effectLst>
                </a:rPr>
                <a:t>Aggressive Portfolio</a:t>
              </a:r>
            </a:p>
          </p:txBody>
        </p:sp>
        <p:sp>
          <p:nvSpPr>
            <p:cNvPr id="8" name="TextBox 7">
              <a:extLst>
                <a:ext uri="{FF2B5EF4-FFF2-40B4-BE49-F238E27FC236}">
                  <a16:creationId xmlns:a16="http://schemas.microsoft.com/office/drawing/2014/main" id="{A24F7FF0-F89D-4958-A2F9-64476B0982F7}"/>
                </a:ext>
              </a:extLst>
            </p:cNvPr>
            <p:cNvSpPr txBox="1"/>
            <p:nvPr/>
          </p:nvSpPr>
          <p:spPr>
            <a:xfrm>
              <a:off x="1260643" y="3346072"/>
              <a:ext cx="1767112" cy="826901"/>
            </a:xfrm>
            <a:prstGeom prst="rect">
              <a:avLst/>
            </a:prstGeom>
            <a:noFill/>
          </p:spPr>
          <p:txBody>
            <a:bodyPr wrap="square" rtlCol="0">
              <a:spAutoFit/>
            </a:bodyPr>
            <a:lstStyle/>
            <a:p>
              <a:pPr algn="ctr"/>
              <a:r>
                <a:rPr lang="en-US" b="1" dirty="0"/>
                <a:t>POTENTIAL</a:t>
              </a:r>
              <a:br>
                <a:rPr lang="en-US" b="1" dirty="0"/>
              </a:br>
              <a:r>
                <a:rPr lang="en-US" b="1" dirty="0"/>
                <a:t>REWARD</a:t>
              </a:r>
            </a:p>
          </p:txBody>
        </p:sp>
        <p:grpSp>
          <p:nvGrpSpPr>
            <p:cNvPr id="9" name="Group 8">
              <a:extLst>
                <a:ext uri="{FF2B5EF4-FFF2-40B4-BE49-F238E27FC236}">
                  <a16:creationId xmlns:a16="http://schemas.microsoft.com/office/drawing/2014/main" id="{39CF1A3E-33B0-4EC3-9EDB-6B93E65CC3A6}"/>
                </a:ext>
              </a:extLst>
            </p:cNvPr>
            <p:cNvGrpSpPr/>
            <p:nvPr/>
          </p:nvGrpSpPr>
          <p:grpSpPr>
            <a:xfrm>
              <a:off x="3042451" y="1910607"/>
              <a:ext cx="6448354" cy="4449949"/>
              <a:chOff x="2218888" y="914400"/>
              <a:chExt cx="7362234" cy="5201182"/>
            </a:xfrm>
          </p:grpSpPr>
          <p:cxnSp>
            <p:nvCxnSpPr>
              <p:cNvPr id="10" name="Straight Connector 9">
                <a:extLst>
                  <a:ext uri="{FF2B5EF4-FFF2-40B4-BE49-F238E27FC236}">
                    <a16:creationId xmlns:a16="http://schemas.microsoft.com/office/drawing/2014/main" id="{C5A5FB67-F534-47CA-9222-7E9A222B64C8}"/>
                  </a:ext>
                </a:extLst>
              </p:cNvPr>
              <p:cNvCxnSpPr/>
              <p:nvPr/>
            </p:nvCxnSpPr>
            <p:spPr>
              <a:xfrm>
                <a:off x="2323750" y="914400"/>
                <a:ext cx="0" cy="4471332"/>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72A7C7DA-E5E6-4C03-9605-41E81ECF0075}"/>
                  </a:ext>
                </a:extLst>
              </p:cNvPr>
              <p:cNvCxnSpPr/>
              <p:nvPr/>
            </p:nvCxnSpPr>
            <p:spPr>
              <a:xfrm>
                <a:off x="2323750" y="5385732"/>
                <a:ext cx="6207854" cy="0"/>
              </a:xfrm>
              <a:prstGeom prst="line">
                <a:avLst/>
              </a:prstGeom>
            </p:spPr>
            <p:style>
              <a:lnRef idx="1">
                <a:schemeClr val="dk1"/>
              </a:lnRef>
              <a:fillRef idx="0">
                <a:schemeClr val="dk1"/>
              </a:fillRef>
              <a:effectRef idx="0">
                <a:schemeClr val="dk1"/>
              </a:effectRef>
              <a:fontRef idx="minor">
                <a:schemeClr val="tx1"/>
              </a:fontRef>
            </p:style>
          </p:cxnSp>
          <p:sp>
            <p:nvSpPr>
              <p:cNvPr id="12" name="TextBox 11">
                <a:extLst>
                  <a:ext uri="{FF2B5EF4-FFF2-40B4-BE49-F238E27FC236}">
                    <a16:creationId xmlns:a16="http://schemas.microsoft.com/office/drawing/2014/main" id="{185F0DE4-540B-4D96-895A-A63A4CDFA23A}"/>
                  </a:ext>
                </a:extLst>
              </p:cNvPr>
              <p:cNvSpPr txBox="1"/>
              <p:nvPr/>
            </p:nvSpPr>
            <p:spPr>
              <a:xfrm>
                <a:off x="4950903" y="5563298"/>
                <a:ext cx="1409350" cy="552284"/>
              </a:xfrm>
              <a:prstGeom prst="rect">
                <a:avLst/>
              </a:prstGeom>
              <a:noFill/>
            </p:spPr>
            <p:txBody>
              <a:bodyPr wrap="square" rtlCol="0">
                <a:spAutoFit/>
              </a:bodyPr>
              <a:lstStyle/>
              <a:p>
                <a:pPr algn="ctr"/>
                <a:r>
                  <a:rPr lang="en-US" b="1" dirty="0"/>
                  <a:t>RISK</a:t>
                </a:r>
              </a:p>
            </p:txBody>
          </p:sp>
          <p:sp>
            <p:nvSpPr>
              <p:cNvPr id="13" name="TextBox 12">
                <a:extLst>
                  <a:ext uri="{FF2B5EF4-FFF2-40B4-BE49-F238E27FC236}">
                    <a16:creationId xmlns:a16="http://schemas.microsoft.com/office/drawing/2014/main" id="{47F6DF7C-80CF-4565-9444-7D8813AB8BF7}"/>
                  </a:ext>
                </a:extLst>
              </p:cNvPr>
              <p:cNvSpPr txBox="1"/>
              <p:nvPr/>
            </p:nvSpPr>
            <p:spPr>
              <a:xfrm>
                <a:off x="2550252" y="4828874"/>
                <a:ext cx="2355656" cy="552284"/>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Local Bank</a:t>
                </a:r>
              </a:p>
            </p:txBody>
          </p:sp>
          <p:sp>
            <p:nvSpPr>
              <p:cNvPr id="14" name="Oval 13">
                <a:extLst>
                  <a:ext uri="{FF2B5EF4-FFF2-40B4-BE49-F238E27FC236}">
                    <a16:creationId xmlns:a16="http://schemas.microsoft.com/office/drawing/2014/main" id="{FD008360-5C2D-4FDF-8F9F-5EAA171F162A}"/>
                  </a:ext>
                </a:extLst>
              </p:cNvPr>
              <p:cNvSpPr/>
              <p:nvPr/>
            </p:nvSpPr>
            <p:spPr>
              <a:xfrm>
                <a:off x="2218888" y="4925458"/>
                <a:ext cx="230945" cy="209724"/>
              </a:xfrm>
              <a:prstGeom prst="ellipse">
                <a:avLst/>
              </a:prstGeom>
              <a:solidFill>
                <a:schemeClr val="accent3"/>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44DDE29A-9F1A-4C92-8A38-16A8E98248EE}"/>
                  </a:ext>
                </a:extLst>
              </p:cNvPr>
              <p:cNvSpPr txBox="1"/>
              <p:nvPr/>
            </p:nvSpPr>
            <p:spPr>
              <a:xfrm>
                <a:off x="2550249" y="4332390"/>
                <a:ext cx="2221699" cy="552284"/>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Online Bank</a:t>
                </a:r>
              </a:p>
            </p:txBody>
          </p:sp>
          <p:sp>
            <p:nvSpPr>
              <p:cNvPr id="16" name="Oval 15">
                <a:extLst>
                  <a:ext uri="{FF2B5EF4-FFF2-40B4-BE49-F238E27FC236}">
                    <a16:creationId xmlns:a16="http://schemas.microsoft.com/office/drawing/2014/main" id="{26E8100D-9D55-4F6D-B7CA-A4AEA9C6417A}"/>
                  </a:ext>
                </a:extLst>
              </p:cNvPr>
              <p:cNvSpPr/>
              <p:nvPr/>
            </p:nvSpPr>
            <p:spPr>
              <a:xfrm>
                <a:off x="2218888" y="4428972"/>
                <a:ext cx="230945" cy="209724"/>
              </a:xfrm>
              <a:prstGeom prst="ellipse">
                <a:avLst/>
              </a:prstGeom>
              <a:solidFill>
                <a:schemeClr val="accent3"/>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b="1" dirty="0">
                  <a:solidFill>
                    <a:srgbClr val="A31F34"/>
                  </a:solidFill>
                </a:endParaRPr>
              </a:p>
            </p:txBody>
          </p:sp>
          <p:sp>
            <p:nvSpPr>
              <p:cNvPr id="17" name="TextBox 16">
                <a:extLst>
                  <a:ext uri="{FF2B5EF4-FFF2-40B4-BE49-F238E27FC236}">
                    <a16:creationId xmlns:a16="http://schemas.microsoft.com/office/drawing/2014/main" id="{EA17B943-9626-4EA0-B1C9-5B00BAE9B5AF}"/>
                  </a:ext>
                </a:extLst>
              </p:cNvPr>
              <p:cNvSpPr txBox="1"/>
              <p:nvPr/>
            </p:nvSpPr>
            <p:spPr>
              <a:xfrm>
                <a:off x="2550252" y="2779551"/>
                <a:ext cx="3080158" cy="552284"/>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Payoff Low % Debt</a:t>
                </a:r>
              </a:p>
            </p:txBody>
          </p:sp>
          <p:sp>
            <p:nvSpPr>
              <p:cNvPr id="18" name="Oval 17">
                <a:extLst>
                  <a:ext uri="{FF2B5EF4-FFF2-40B4-BE49-F238E27FC236}">
                    <a16:creationId xmlns:a16="http://schemas.microsoft.com/office/drawing/2014/main" id="{D59E93F4-0540-4FAC-AC21-3B6399659115}"/>
                  </a:ext>
                </a:extLst>
              </p:cNvPr>
              <p:cNvSpPr/>
              <p:nvPr/>
            </p:nvSpPr>
            <p:spPr>
              <a:xfrm>
                <a:off x="2218888" y="2876135"/>
                <a:ext cx="209724" cy="209724"/>
              </a:xfrm>
              <a:prstGeom prst="ellipse">
                <a:avLst/>
              </a:prstGeom>
              <a:solidFill>
                <a:schemeClr val="accent3"/>
              </a:soli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B4FFD5F8-B61E-4947-A365-07AF18610CAC}"/>
                  </a:ext>
                </a:extLst>
              </p:cNvPr>
              <p:cNvSpPr txBox="1"/>
              <p:nvPr/>
            </p:nvSpPr>
            <p:spPr>
              <a:xfrm>
                <a:off x="2550250" y="1297494"/>
                <a:ext cx="3080155" cy="552284"/>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Payoff High % Debt</a:t>
                </a:r>
              </a:p>
            </p:txBody>
          </p:sp>
          <p:sp>
            <p:nvSpPr>
              <p:cNvPr id="20" name="Oval 19">
                <a:extLst>
                  <a:ext uri="{FF2B5EF4-FFF2-40B4-BE49-F238E27FC236}">
                    <a16:creationId xmlns:a16="http://schemas.microsoft.com/office/drawing/2014/main" id="{6AF48ECE-EDF4-477F-B511-1B738671898F}"/>
                  </a:ext>
                </a:extLst>
              </p:cNvPr>
              <p:cNvSpPr/>
              <p:nvPr/>
            </p:nvSpPr>
            <p:spPr>
              <a:xfrm>
                <a:off x="2218888" y="1394078"/>
                <a:ext cx="209724" cy="209724"/>
              </a:xfrm>
              <a:prstGeom prst="ellipse">
                <a:avLst/>
              </a:prstGeom>
              <a:solidFill>
                <a:schemeClr val="accent3"/>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19D43F29-D45B-479F-9D99-255A06FF7D70}"/>
                  </a:ext>
                </a:extLst>
              </p:cNvPr>
              <p:cNvSpPr txBox="1"/>
              <p:nvPr/>
            </p:nvSpPr>
            <p:spPr>
              <a:xfrm>
                <a:off x="4689446" y="3659215"/>
                <a:ext cx="3080153" cy="552284"/>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Short Term Bonds</a:t>
                </a:r>
              </a:p>
            </p:txBody>
          </p:sp>
          <p:sp>
            <p:nvSpPr>
              <p:cNvPr id="22" name="Oval 21">
                <a:extLst>
                  <a:ext uri="{FF2B5EF4-FFF2-40B4-BE49-F238E27FC236}">
                    <a16:creationId xmlns:a16="http://schemas.microsoft.com/office/drawing/2014/main" id="{EB9EDE95-6C78-4DB4-8B5A-94692FA950F3}"/>
                  </a:ext>
                </a:extLst>
              </p:cNvPr>
              <p:cNvSpPr/>
              <p:nvPr/>
            </p:nvSpPr>
            <p:spPr>
              <a:xfrm>
                <a:off x="4358082" y="3755799"/>
                <a:ext cx="209724" cy="209724"/>
              </a:xfrm>
              <a:prstGeom prst="ellipse">
                <a:avLst/>
              </a:prstGeom>
              <a:solidFill>
                <a:schemeClr val="accent3"/>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BE7CC2D-1998-48C5-BDB4-232EA34133DD}"/>
                  </a:ext>
                </a:extLst>
              </p:cNvPr>
              <p:cNvSpPr txBox="1"/>
              <p:nvPr/>
            </p:nvSpPr>
            <p:spPr>
              <a:xfrm>
                <a:off x="6083415" y="2750193"/>
                <a:ext cx="2326538" cy="966496"/>
              </a:xfrm>
              <a:prstGeom prst="rect">
                <a:avLst/>
              </a:prstGeom>
              <a:noFill/>
            </p:spPr>
            <p:txBody>
              <a:bodyPr wrap="square" rtlCol="0">
                <a:spAutoFit/>
              </a:bodyPr>
              <a:lstStyle/>
              <a:p>
                <a:r>
                  <a:rPr lang="en-US" b="1" dirty="0">
                    <a:ln w="0"/>
                    <a:solidFill>
                      <a:srgbClr val="A31F34"/>
                    </a:solidFill>
                    <a:effectLst>
                      <a:outerShdw blurRad="38100" dist="25400" dir="5400000" algn="ctr" rotWithShape="0">
                        <a:srgbClr val="6E747A">
                          <a:alpha val="43000"/>
                        </a:srgbClr>
                      </a:outerShdw>
                    </a:effectLst>
                  </a:rPr>
                  <a:t>Conservative Portfolio</a:t>
                </a:r>
              </a:p>
            </p:txBody>
          </p:sp>
          <p:sp>
            <p:nvSpPr>
              <p:cNvPr id="24" name="Oval 23">
                <a:extLst>
                  <a:ext uri="{FF2B5EF4-FFF2-40B4-BE49-F238E27FC236}">
                    <a16:creationId xmlns:a16="http://schemas.microsoft.com/office/drawing/2014/main" id="{808B914F-C522-4CD4-ACFD-8E2FC87D5E58}"/>
                  </a:ext>
                </a:extLst>
              </p:cNvPr>
              <p:cNvSpPr/>
              <p:nvPr/>
            </p:nvSpPr>
            <p:spPr>
              <a:xfrm>
                <a:off x="5752051" y="2846775"/>
                <a:ext cx="209724" cy="209724"/>
              </a:xfrm>
              <a:prstGeom prst="ellipse">
                <a:avLst/>
              </a:prstGeom>
              <a:solidFill>
                <a:srgbClr val="A31F34"/>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solidFill>
                    <a:schemeClr val="accent3"/>
                  </a:solidFill>
                </a:endParaRPr>
              </a:p>
            </p:txBody>
          </p:sp>
          <p:sp>
            <p:nvSpPr>
              <p:cNvPr id="25" name="TextBox 24">
                <a:extLst>
                  <a:ext uri="{FF2B5EF4-FFF2-40B4-BE49-F238E27FC236}">
                    <a16:creationId xmlns:a16="http://schemas.microsoft.com/office/drawing/2014/main" id="{7C098368-1B28-41F0-901E-373EEFA21090}"/>
                  </a:ext>
                </a:extLst>
              </p:cNvPr>
              <p:cNvSpPr txBox="1"/>
              <p:nvPr/>
            </p:nvSpPr>
            <p:spPr>
              <a:xfrm>
                <a:off x="7417264" y="1914090"/>
                <a:ext cx="2163858" cy="966496"/>
              </a:xfrm>
              <a:prstGeom prst="rect">
                <a:avLst/>
              </a:prstGeom>
              <a:noFill/>
            </p:spPr>
            <p:txBody>
              <a:bodyPr wrap="square" rtlCol="0">
                <a:spAutoFit/>
              </a:bodyPr>
              <a:lstStyle/>
              <a:p>
                <a:r>
                  <a:rPr lang="en-US" b="1" dirty="0">
                    <a:ln w="0"/>
                    <a:solidFill>
                      <a:srgbClr val="A31F34"/>
                    </a:solidFill>
                    <a:effectLst>
                      <a:outerShdw blurRad="38100" dist="25400" dir="5400000" algn="ctr" rotWithShape="0">
                        <a:srgbClr val="6E747A">
                          <a:alpha val="43000"/>
                        </a:srgbClr>
                      </a:outerShdw>
                    </a:effectLst>
                  </a:rPr>
                  <a:t>Moderate Portfolio</a:t>
                </a:r>
              </a:p>
            </p:txBody>
          </p:sp>
          <p:sp>
            <p:nvSpPr>
              <p:cNvPr id="26" name="Oval 25">
                <a:extLst>
                  <a:ext uri="{FF2B5EF4-FFF2-40B4-BE49-F238E27FC236}">
                    <a16:creationId xmlns:a16="http://schemas.microsoft.com/office/drawing/2014/main" id="{8AF988FC-8571-4BEB-B651-EFECFBC4E844}"/>
                  </a:ext>
                </a:extLst>
              </p:cNvPr>
              <p:cNvSpPr/>
              <p:nvPr/>
            </p:nvSpPr>
            <p:spPr>
              <a:xfrm>
                <a:off x="7085901" y="2010672"/>
                <a:ext cx="209724" cy="209724"/>
              </a:xfrm>
              <a:prstGeom prst="ellipse">
                <a:avLst/>
              </a:prstGeom>
              <a:solidFill>
                <a:srgbClr val="A31F34"/>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solidFill>
                    <a:schemeClr val="accent3"/>
                  </a:solidFill>
                </a:endParaRPr>
              </a:p>
            </p:txBody>
          </p:sp>
          <p:sp>
            <p:nvSpPr>
              <p:cNvPr id="27" name="Oval 26">
                <a:extLst>
                  <a:ext uri="{FF2B5EF4-FFF2-40B4-BE49-F238E27FC236}">
                    <a16:creationId xmlns:a16="http://schemas.microsoft.com/office/drawing/2014/main" id="{1F5635D9-B8F2-4045-99D9-90100D8B9A7C}"/>
                  </a:ext>
                </a:extLst>
              </p:cNvPr>
              <p:cNvSpPr/>
              <p:nvPr/>
            </p:nvSpPr>
            <p:spPr>
              <a:xfrm>
                <a:off x="8200239" y="1305995"/>
                <a:ext cx="209724" cy="209724"/>
              </a:xfrm>
              <a:prstGeom prst="ellipse">
                <a:avLst/>
              </a:prstGeom>
              <a:solidFill>
                <a:srgbClr val="A31F34"/>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solidFill>
                    <a:schemeClr val="accent3"/>
                  </a:solidFill>
                </a:endParaRPr>
              </a:p>
            </p:txBody>
          </p:sp>
        </p:grpSp>
      </p:grpSp>
      <p:sp>
        <p:nvSpPr>
          <p:cNvPr id="3" name="TextBox 2">
            <a:extLst>
              <a:ext uri="{FF2B5EF4-FFF2-40B4-BE49-F238E27FC236}">
                <a16:creationId xmlns:a16="http://schemas.microsoft.com/office/drawing/2014/main" id="{E65A8F95-02B7-4DA4-AEBD-66225CEDDCA2}"/>
              </a:ext>
            </a:extLst>
          </p:cNvPr>
          <p:cNvSpPr txBox="1"/>
          <p:nvPr/>
        </p:nvSpPr>
        <p:spPr>
          <a:xfrm>
            <a:off x="190020" y="5806018"/>
            <a:ext cx="11811954" cy="556178"/>
          </a:xfrm>
          <a:prstGeom prst="rect">
            <a:avLst/>
          </a:prstGeom>
          <a:noFill/>
        </p:spPr>
        <p:txBody>
          <a:bodyPr wrap="square" rtlCol="0">
            <a:spAutoFit/>
          </a:bodyPr>
          <a:lstStyle/>
          <a:p>
            <a:pPr algn="just">
              <a:lnSpc>
                <a:spcPts val="1200"/>
              </a:lnSpc>
            </a:pPr>
            <a:r>
              <a:rPr lang="en-US" sz="1200" i="1" dirty="0"/>
              <a:t>The Dow Jones Conservative, Moderate and Aggressive Indices are designed to measure a total portfolio of stocks, bonds and cash allocated to represent an investor's desired risk profile.  Stock investing involves risk, including loss of principal.</a:t>
            </a:r>
            <a:r>
              <a:rPr lang="en-US" sz="1200" i="1" dirty="0">
                <a:solidFill>
                  <a:srgbClr val="000000"/>
                </a:solidFill>
                <a:latin typeface="Calibri" panose="020F0502020204030204" pitchFamily="34" charset="0"/>
                <a:cs typeface="Calibri" panose="020F0502020204030204" pitchFamily="34" charset="0"/>
              </a:rPr>
              <a:t> All indices are unmanaged and cannot be invested into directly.  Unmanaged index returns do not reflect fees, expenses, or sales charges.  Index performance is not indicative of the performance of any investment.  Past performance is no guarantee of future results.</a:t>
            </a:r>
            <a:endParaRPr lang="en-US" sz="1200" i="1" dirty="0">
              <a:latin typeface="Calibri" panose="020F0502020204030204" pitchFamily="34" charset="0"/>
              <a:cs typeface="Calibri" panose="020F0502020204030204" pitchFamily="34" charset="0"/>
            </a:endParaRPr>
          </a:p>
        </p:txBody>
      </p:sp>
      <p:sp>
        <p:nvSpPr>
          <p:cNvPr id="28" name="TextBox 27">
            <a:extLst>
              <a:ext uri="{FF2B5EF4-FFF2-40B4-BE49-F238E27FC236}">
                <a16:creationId xmlns:a16="http://schemas.microsoft.com/office/drawing/2014/main" id="{94650F6E-9024-1179-AFC9-E4251345EE12}"/>
              </a:ext>
            </a:extLst>
          </p:cNvPr>
          <p:cNvSpPr txBox="1"/>
          <p:nvPr/>
        </p:nvSpPr>
        <p:spPr>
          <a:xfrm>
            <a:off x="7586110" y="4168011"/>
            <a:ext cx="1330919" cy="369332"/>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CDs</a:t>
            </a:r>
          </a:p>
        </p:txBody>
      </p:sp>
      <p:sp>
        <p:nvSpPr>
          <p:cNvPr id="29" name="Oval 28">
            <a:extLst>
              <a:ext uri="{FF2B5EF4-FFF2-40B4-BE49-F238E27FC236}">
                <a16:creationId xmlns:a16="http://schemas.microsoft.com/office/drawing/2014/main" id="{15334BD8-BA46-54A1-6445-D3444D82DD27}"/>
              </a:ext>
            </a:extLst>
          </p:cNvPr>
          <p:cNvSpPr/>
          <p:nvPr/>
        </p:nvSpPr>
        <p:spPr>
          <a:xfrm>
            <a:off x="7404844" y="4260592"/>
            <a:ext cx="138349" cy="140250"/>
          </a:xfrm>
          <a:prstGeom prst="ellipse">
            <a:avLst/>
          </a:prstGeom>
          <a:solidFill>
            <a:schemeClr val="accent3"/>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solidFill>
                <a:schemeClr val="accent3"/>
              </a:solidFill>
            </a:endParaRPr>
          </a:p>
        </p:txBody>
      </p:sp>
    </p:spTree>
    <p:extLst>
      <p:ext uri="{BB962C8B-B14F-4D97-AF65-F5344CB8AC3E}">
        <p14:creationId xmlns:p14="http://schemas.microsoft.com/office/powerpoint/2010/main" val="654260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53E"/>
                </a:solidFill>
              </a:rPr>
              <a:t>Dollar Cost Averaging</a:t>
            </a:r>
          </a:p>
        </p:txBody>
      </p:sp>
      <p:sp>
        <p:nvSpPr>
          <p:cNvPr id="5" name="TextBox 4">
            <a:extLst>
              <a:ext uri="{FF2B5EF4-FFF2-40B4-BE49-F238E27FC236}">
                <a16:creationId xmlns:a16="http://schemas.microsoft.com/office/drawing/2014/main" id="{4213FFDD-78CF-4642-B1C6-CF526895A7D9}"/>
              </a:ext>
            </a:extLst>
          </p:cNvPr>
          <p:cNvSpPr txBox="1"/>
          <p:nvPr/>
        </p:nvSpPr>
        <p:spPr>
          <a:xfrm>
            <a:off x="578840" y="1811146"/>
            <a:ext cx="10774960" cy="1384995"/>
          </a:xfrm>
          <a:prstGeom prst="rect">
            <a:avLst/>
          </a:prstGeom>
          <a:noFill/>
        </p:spPr>
        <p:txBody>
          <a:bodyPr wrap="square" numCol="2" rtlCol="0">
            <a:spAutoFit/>
          </a:bodyPr>
          <a:lstStyle/>
          <a:p>
            <a:pPr marL="285750" indent="-285750">
              <a:buFont typeface="Arial" panose="020B0604020202020204" pitchFamily="34" charset="0"/>
              <a:buChar char="•"/>
            </a:pPr>
            <a:r>
              <a:rPr lang="en-US" sz="2800" dirty="0"/>
              <a:t>What is it?</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Should I Dollar Cost Average?</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endParaRPr lang="en-US" sz="2800" dirty="0"/>
          </a:p>
        </p:txBody>
      </p:sp>
      <p:sp>
        <p:nvSpPr>
          <p:cNvPr id="4" name="TextBox 3">
            <a:extLst>
              <a:ext uri="{FF2B5EF4-FFF2-40B4-BE49-F238E27FC236}">
                <a16:creationId xmlns:a16="http://schemas.microsoft.com/office/drawing/2014/main" id="{FF0C8897-C380-48C1-8613-80B95EC57F09}"/>
              </a:ext>
            </a:extLst>
          </p:cNvPr>
          <p:cNvSpPr txBox="1"/>
          <p:nvPr/>
        </p:nvSpPr>
        <p:spPr>
          <a:xfrm>
            <a:off x="190020" y="5938098"/>
            <a:ext cx="11811954" cy="402290"/>
          </a:xfrm>
          <a:prstGeom prst="rect">
            <a:avLst/>
          </a:prstGeom>
          <a:noFill/>
        </p:spPr>
        <p:txBody>
          <a:bodyPr wrap="square" rtlCol="0">
            <a:spAutoFit/>
          </a:bodyPr>
          <a:lstStyle/>
          <a:p>
            <a:pPr algn="just">
              <a:lnSpc>
                <a:spcPts val="1200"/>
              </a:lnSpc>
            </a:pPr>
            <a:r>
              <a:rPr lang="en-US" sz="1200" i="1" dirty="0">
                <a:solidFill>
                  <a:srgbClr val="000000"/>
                </a:solidFill>
              </a:rPr>
              <a:t>Dollar cost averaging involves continuous investment in securities regardless of fluctuation in price levels of such securities. An investor should consider their ability to continue purchasing through fluctuating price levels. Such a plan does not assure a profit and does not protect against loss in declining markets.</a:t>
            </a:r>
            <a:endParaRPr lang="en-US" sz="1200" i="1" dirty="0">
              <a:cs typeface="Calibri" panose="020F0502020204030204" pitchFamily="34" charset="0"/>
            </a:endParaRPr>
          </a:p>
        </p:txBody>
      </p:sp>
    </p:spTree>
    <p:extLst>
      <p:ext uri="{BB962C8B-B14F-4D97-AF65-F5344CB8AC3E}">
        <p14:creationId xmlns:p14="http://schemas.microsoft.com/office/powerpoint/2010/main" val="252007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511277" y="1981200"/>
            <a:ext cx="11405420" cy="4524315"/>
          </a:xfrm>
          <a:prstGeom prst="rect">
            <a:avLst/>
          </a:prstGeom>
          <a:noFill/>
        </p:spPr>
        <p:txBody>
          <a:bodyPr wrap="square" numCol="2" rtlCol="0">
            <a:spAutoFit/>
          </a:bodyPr>
          <a:lstStyle/>
          <a:p>
            <a:pPr marL="214313" indent="-214313" defTabSz="685800">
              <a:buFont typeface="Arial" panose="020B0604020202020204" pitchFamily="34" charset="0"/>
              <a:buChar char="•"/>
            </a:pPr>
            <a:r>
              <a:rPr lang="en-US" sz="1900" dirty="0">
                <a:solidFill>
                  <a:prstClr val="black"/>
                </a:solidFill>
              </a:rPr>
              <a:t>Save Early</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Get a Health Care Proxy &amp; Durable Power of Attorney</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Permanent and Emergency Guardians for Children</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Stockpile cash before a home purchase</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You can finance an education, but not retirement</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Take your employer match</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Pay down your highest interest rate first</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Plan for the worst</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Write down your goal</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Understand what you are paying and who you are </a:t>
            </a:r>
            <a:br>
              <a:rPr lang="en-US" sz="1900" dirty="0">
                <a:solidFill>
                  <a:prstClr val="black"/>
                </a:solidFill>
              </a:rPr>
            </a:br>
            <a:r>
              <a:rPr lang="en-US" sz="1900" dirty="0">
                <a:solidFill>
                  <a:prstClr val="black"/>
                </a:solidFill>
              </a:rPr>
              <a:t>paying it to</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Buy low and sell high</a:t>
            </a:r>
          </a:p>
          <a:p>
            <a:pPr marL="214313" indent="-214313" defTabSz="685800">
              <a:buFont typeface="Arial" panose="020B0604020202020204" pitchFamily="34" charset="0"/>
              <a:buChar char="•"/>
            </a:pPr>
            <a:endParaRPr lang="en-US" sz="1900" dirty="0">
              <a:solidFill>
                <a:prstClr val="black"/>
              </a:solidFill>
            </a:endParaRPr>
          </a:p>
          <a:p>
            <a:pPr marL="214313" indent="-214313" defTabSz="685800">
              <a:buFont typeface="Arial" panose="020B0604020202020204" pitchFamily="34" charset="0"/>
              <a:buChar char="•"/>
            </a:pPr>
            <a:r>
              <a:rPr lang="en-US" sz="1900" dirty="0">
                <a:solidFill>
                  <a:prstClr val="black"/>
                </a:solidFill>
              </a:rPr>
              <a:t>If you don’t understand it, don’t invest</a:t>
            </a:r>
          </a:p>
        </p:txBody>
      </p:sp>
      <p:sp>
        <p:nvSpPr>
          <p:cNvPr id="4" name="TextBox 3">
            <a:extLst>
              <a:ext uri="{FF2B5EF4-FFF2-40B4-BE49-F238E27FC236}">
                <a16:creationId xmlns:a16="http://schemas.microsoft.com/office/drawing/2014/main" id="{9E25D7FB-56BA-44A6-ABFF-7D5167DBDA3D}"/>
              </a:ext>
            </a:extLst>
          </p:cNvPr>
          <p:cNvSpPr txBox="1"/>
          <p:nvPr/>
        </p:nvSpPr>
        <p:spPr>
          <a:xfrm>
            <a:off x="746881" y="592393"/>
            <a:ext cx="6342178" cy="769441"/>
          </a:xfrm>
          <a:prstGeom prst="rect">
            <a:avLst/>
          </a:prstGeom>
          <a:noFill/>
        </p:spPr>
        <p:txBody>
          <a:bodyPr wrap="square" rtlCol="0">
            <a:spAutoFit/>
          </a:bodyPr>
          <a:lstStyle/>
          <a:p>
            <a:pPr defTabSz="685800"/>
            <a:r>
              <a:rPr lang="en-US" sz="4400" dirty="0">
                <a:solidFill>
                  <a:srgbClr val="00853E"/>
                </a:solidFill>
                <a:latin typeface="+mj-lt"/>
                <a:cs typeface="Arial" panose="020B0604020202020204" pitchFamily="34" charset="0"/>
              </a:rPr>
              <a:t>Most Important Takeaways</a:t>
            </a:r>
          </a:p>
        </p:txBody>
      </p:sp>
    </p:spTree>
    <p:extLst>
      <p:ext uri="{BB962C8B-B14F-4D97-AF65-F5344CB8AC3E}">
        <p14:creationId xmlns:p14="http://schemas.microsoft.com/office/powerpoint/2010/main" val="2577180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rgbClr val="00853E"/>
                </a:solidFill>
              </a:rPr>
              <a:t>Thank You</a:t>
            </a:r>
          </a:p>
        </p:txBody>
      </p:sp>
      <p:sp>
        <p:nvSpPr>
          <p:cNvPr id="3" name="Content Placeholder 2"/>
          <p:cNvSpPr>
            <a:spLocks noGrp="1"/>
          </p:cNvSpPr>
          <p:nvPr>
            <p:ph idx="1"/>
          </p:nvPr>
        </p:nvSpPr>
        <p:spPr/>
        <p:txBody>
          <a:bodyPr>
            <a:normAutofit fontScale="92500" lnSpcReduction="20000"/>
          </a:bodyPr>
          <a:lstStyle/>
          <a:p>
            <a:pPr marL="285750" indent="-285750"/>
            <a:r>
              <a:rPr lang="en-US" dirty="0"/>
              <a:t>Virtual Comment Card</a:t>
            </a:r>
          </a:p>
          <a:p>
            <a:pPr marL="285750" indent="-285750"/>
            <a:r>
              <a:rPr lang="en-US" dirty="0"/>
              <a:t>Opportunity for a discussion</a:t>
            </a:r>
          </a:p>
          <a:p>
            <a:pPr marL="285750" indent="-285750"/>
            <a:r>
              <a:rPr lang="en-US" dirty="0"/>
              <a:t>Other opportunities for educational topics</a:t>
            </a:r>
          </a:p>
          <a:p>
            <a:pPr marL="742950" lvl="1" indent="-285750"/>
            <a:endParaRPr lang="en-US" dirty="0"/>
          </a:p>
          <a:p>
            <a:pPr marL="742950" lvl="1" indent="-285750"/>
            <a:r>
              <a:rPr lang="en-US" dirty="0"/>
              <a:t>Responsible Investing</a:t>
            </a:r>
          </a:p>
          <a:p>
            <a:pPr marL="742950" lvl="1" indent="-285750"/>
            <a:r>
              <a:rPr lang="en-US" dirty="0"/>
              <a:t>Financial Planning 101</a:t>
            </a:r>
          </a:p>
          <a:p>
            <a:pPr marL="742950" lvl="1" indent="-285750"/>
            <a:r>
              <a:rPr lang="en-US" dirty="0"/>
              <a:t>Basics of Taxes</a:t>
            </a:r>
          </a:p>
          <a:p>
            <a:pPr marL="742950" lvl="1" indent="-285750"/>
            <a:r>
              <a:rPr lang="en-US" dirty="0"/>
              <a:t>Child Protection Planning</a:t>
            </a:r>
          </a:p>
          <a:p>
            <a:pPr marL="742950" lvl="1" indent="-285750"/>
            <a:r>
              <a:rPr lang="en-US" dirty="0"/>
              <a:t>Basics of Investing</a:t>
            </a:r>
          </a:p>
          <a:p>
            <a:pPr marL="742950" lvl="1" indent="-285750"/>
            <a:r>
              <a:rPr lang="en-US" dirty="0"/>
              <a:t>Investment Accounts</a:t>
            </a:r>
          </a:p>
          <a:p>
            <a:pPr marL="742950" lvl="1" indent="-285750"/>
            <a:r>
              <a:rPr lang="en-US" dirty="0"/>
              <a:t>Education Planning</a:t>
            </a:r>
          </a:p>
          <a:p>
            <a:pPr marL="742950" lvl="1" indent="-285750"/>
            <a:r>
              <a:rPr lang="en-US" dirty="0"/>
              <a:t>Insurance Concepts</a:t>
            </a:r>
          </a:p>
          <a:p>
            <a:pPr marL="742950" lvl="1" indent="-285750"/>
            <a:r>
              <a:rPr lang="en-US" dirty="0"/>
              <a:t>Introduction to LTC</a:t>
            </a:r>
          </a:p>
          <a:p>
            <a:endParaRPr lang="en-US" dirty="0"/>
          </a:p>
        </p:txBody>
      </p:sp>
      <p:sp>
        <p:nvSpPr>
          <p:cNvPr id="6" name="TextBox 5">
            <a:extLst>
              <a:ext uri="{FF2B5EF4-FFF2-40B4-BE49-F238E27FC236}">
                <a16:creationId xmlns:a16="http://schemas.microsoft.com/office/drawing/2014/main" id="{92CD6608-A852-4D09-B6FC-B1DAB4804C64}"/>
              </a:ext>
            </a:extLst>
          </p:cNvPr>
          <p:cNvSpPr txBox="1"/>
          <p:nvPr/>
        </p:nvSpPr>
        <p:spPr>
          <a:xfrm>
            <a:off x="5906878" y="5808872"/>
            <a:ext cx="6285122" cy="461665"/>
          </a:xfrm>
          <a:prstGeom prst="rect">
            <a:avLst/>
          </a:prstGeom>
          <a:noFill/>
        </p:spPr>
        <p:txBody>
          <a:bodyPr wrap="square">
            <a:spAutoFit/>
          </a:bodyPr>
          <a:lstStyle/>
          <a:p>
            <a:r>
              <a:rPr lang="en-US" sz="2400" dirty="0"/>
              <a:t>https://forms.gle/MY2QMLYMPEsMWQaF6</a:t>
            </a:r>
          </a:p>
        </p:txBody>
      </p:sp>
      <p:pic>
        <p:nvPicPr>
          <p:cNvPr id="7" name="Picture 6">
            <a:extLst>
              <a:ext uri="{FF2B5EF4-FFF2-40B4-BE49-F238E27FC236}">
                <a16:creationId xmlns:a16="http://schemas.microsoft.com/office/drawing/2014/main" id="{E482886F-17C0-4135-9708-4181EBE0FF48}"/>
              </a:ext>
            </a:extLst>
          </p:cNvPr>
          <p:cNvPicPr>
            <a:picLocks noChangeAspect="1"/>
          </p:cNvPicPr>
          <p:nvPr/>
        </p:nvPicPr>
        <p:blipFill>
          <a:blip r:embed="rId3"/>
          <a:stretch>
            <a:fillRect/>
          </a:stretch>
        </p:blipFill>
        <p:spPr>
          <a:xfrm>
            <a:off x="7656163" y="2060744"/>
            <a:ext cx="3403470" cy="3378072"/>
          </a:xfrm>
          <a:prstGeom prst="rect">
            <a:avLst/>
          </a:prstGeom>
        </p:spPr>
      </p:pic>
    </p:spTree>
    <p:extLst>
      <p:ext uri="{BB962C8B-B14F-4D97-AF65-F5344CB8AC3E}">
        <p14:creationId xmlns:p14="http://schemas.microsoft.com/office/powerpoint/2010/main" val="3427841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D3EB79C-D66B-8C13-237D-0E71D295C294}"/>
              </a:ext>
            </a:extLst>
          </p:cNvPr>
          <p:cNvSpPr/>
          <p:nvPr/>
        </p:nvSpPr>
        <p:spPr>
          <a:xfrm>
            <a:off x="-103909" y="-93518"/>
            <a:ext cx="12417136" cy="2002624"/>
          </a:xfrm>
          <a:prstGeom prst="rect">
            <a:avLst/>
          </a:prstGeom>
          <a:solidFill>
            <a:srgbClr val="0085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sp>
        <p:nvSpPr>
          <p:cNvPr id="3" name="Rectangle 2"/>
          <p:cNvSpPr/>
          <p:nvPr/>
        </p:nvSpPr>
        <p:spPr>
          <a:xfrm>
            <a:off x="0" y="6400409"/>
            <a:ext cx="12192000" cy="568411"/>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 name="Rectangle 3"/>
          <p:cNvSpPr/>
          <p:nvPr/>
        </p:nvSpPr>
        <p:spPr>
          <a:xfrm>
            <a:off x="0" y="6345753"/>
            <a:ext cx="12192000" cy="13813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7" name="TextBox 16"/>
          <p:cNvSpPr txBox="1"/>
          <p:nvPr/>
        </p:nvSpPr>
        <p:spPr>
          <a:xfrm>
            <a:off x="0" y="4724149"/>
            <a:ext cx="12192000" cy="1077218"/>
          </a:xfrm>
          <a:prstGeom prst="rect">
            <a:avLst/>
          </a:prstGeom>
          <a:noFill/>
        </p:spPr>
        <p:txBody>
          <a:bodyPr wrap="square" rtlCol="0">
            <a:spAutoFit/>
          </a:bodyPr>
          <a:lstStyle/>
          <a:p>
            <a:endParaRPr lang="en-US" sz="1000" dirty="0"/>
          </a:p>
          <a:p>
            <a:r>
              <a:rPr lang="en-US" sz="1000" dirty="0"/>
              <a:t>There is no assurance that the techniques and strategies discussed are suitable for all investors or will yield positive outcomes.  The purchase of certain securities may be required to effect some of the strategies.  Investing involves risks including possible loss of principal.</a:t>
            </a:r>
          </a:p>
          <a:p>
            <a:endParaRPr lang="en-US" sz="400" dirty="0"/>
          </a:p>
          <a:p>
            <a:r>
              <a:rPr lang="en-US" sz="1000" dirty="0"/>
              <a:t>22-291  Financial planning offered through Northeast Planning Associates, Inc. (NPA), a registered investment adviser (RIA). Securities and advisory services offered through LPL Financial (LPL), an RIA and broker-dealer (BD), member FINRA/SIPC. Credit union is not an RIA or BD. Insurance products offered through LPL or its licensed affiliates. LPL registered representatives offer products and services using NPA. These products and services offered through NPA, LPL, or its affiliates, which are separate entities from, and not affiliates of the credit union, are:</a:t>
            </a:r>
          </a:p>
        </p:txBody>
      </p:sp>
      <p:graphicFrame>
        <p:nvGraphicFramePr>
          <p:cNvPr id="18" name="Table 17"/>
          <p:cNvGraphicFramePr>
            <a:graphicFrameLocks noGrp="1"/>
          </p:cNvGraphicFramePr>
          <p:nvPr/>
        </p:nvGraphicFramePr>
        <p:xfrm>
          <a:off x="2040659" y="5784425"/>
          <a:ext cx="8128000" cy="487680"/>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0">
                <a:tc>
                  <a:txBody>
                    <a:bodyPr/>
                    <a:lstStyle/>
                    <a:p>
                      <a:pPr algn="ctr"/>
                      <a:r>
                        <a:rPr lang="en-US" sz="1000" b="1" dirty="0"/>
                        <a:t>Not Insured</a:t>
                      </a:r>
                      <a:r>
                        <a:rPr lang="en-US" sz="1000" b="1" baseline="0" dirty="0"/>
                        <a:t> by NCUA or Other Government Agency</a:t>
                      </a:r>
                      <a:endParaRPr lang="en-US" sz="1000" b="1" dirty="0"/>
                    </a:p>
                  </a:txBody>
                  <a:tcPr/>
                </a:tc>
                <a:tc>
                  <a:txBody>
                    <a:bodyPr/>
                    <a:lstStyle/>
                    <a:p>
                      <a:pPr algn="ctr"/>
                      <a:r>
                        <a:rPr lang="en-US" sz="1000" b="1" dirty="0"/>
                        <a:t>Not Credit Union Guaranteed</a:t>
                      </a:r>
                    </a:p>
                  </a:txBody>
                  <a:tcPr/>
                </a:tc>
                <a:extLst>
                  <a:ext uri="{0D108BD9-81ED-4DB2-BD59-A6C34878D82A}">
                    <a16:rowId xmlns:a16="http://schemas.microsoft.com/office/drawing/2014/main" val="10000"/>
                  </a:ext>
                </a:extLst>
              </a:tr>
              <a:tr h="0">
                <a:tc>
                  <a:txBody>
                    <a:bodyPr/>
                    <a:lstStyle/>
                    <a:p>
                      <a:pPr algn="ctr"/>
                      <a:r>
                        <a:rPr lang="en-US" sz="1000" b="1" dirty="0"/>
                        <a:t>Not Credit Union Deposits or Obligations</a:t>
                      </a:r>
                    </a:p>
                  </a:txBody>
                  <a:tcPr/>
                </a:tc>
                <a:tc>
                  <a:txBody>
                    <a:bodyPr/>
                    <a:lstStyle/>
                    <a:p>
                      <a:pPr algn="ctr"/>
                      <a:r>
                        <a:rPr lang="en-US" sz="1000" b="1" dirty="0"/>
                        <a:t>May Lose Value</a:t>
                      </a:r>
                    </a:p>
                  </a:txBody>
                  <a:tcPr/>
                </a:tc>
                <a:extLst>
                  <a:ext uri="{0D108BD9-81ED-4DB2-BD59-A6C34878D82A}">
                    <a16:rowId xmlns:a16="http://schemas.microsoft.com/office/drawing/2014/main" val="10001"/>
                  </a:ext>
                </a:extLst>
              </a:tr>
            </a:tbl>
          </a:graphicData>
        </a:graphic>
      </p:graphicFrame>
      <p:pic>
        <p:nvPicPr>
          <p:cNvPr id="7" name="Picture 6">
            <a:extLst>
              <a:ext uri="{FF2B5EF4-FFF2-40B4-BE49-F238E27FC236}">
                <a16:creationId xmlns:a16="http://schemas.microsoft.com/office/drawing/2014/main" id="{15876E80-D72E-8C11-AF9D-012A579B599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351710" y="2132485"/>
            <a:ext cx="1488580" cy="2084013"/>
          </a:xfrm>
          <a:prstGeom prst="rect">
            <a:avLst/>
          </a:prstGeom>
        </p:spPr>
      </p:pic>
      <p:sp>
        <p:nvSpPr>
          <p:cNvPr id="10" name="TextBox 9">
            <a:extLst>
              <a:ext uri="{FF2B5EF4-FFF2-40B4-BE49-F238E27FC236}">
                <a16:creationId xmlns:a16="http://schemas.microsoft.com/office/drawing/2014/main" id="{4DB925C3-CC54-5779-9C18-4CEDB68ECE90}"/>
              </a:ext>
            </a:extLst>
          </p:cNvPr>
          <p:cNvSpPr txBox="1"/>
          <p:nvPr/>
        </p:nvSpPr>
        <p:spPr>
          <a:xfrm>
            <a:off x="1623443" y="501745"/>
            <a:ext cx="8936832" cy="923330"/>
          </a:xfrm>
          <a:prstGeom prst="rect">
            <a:avLst/>
          </a:prstGeom>
          <a:noFill/>
        </p:spPr>
        <p:txBody>
          <a:bodyPr wrap="square" rtlCol="0">
            <a:spAutoFit/>
          </a:bodyPr>
          <a:lstStyle/>
          <a:p>
            <a:pPr algn="ctr"/>
            <a:r>
              <a:rPr lang="en-US" sz="5400" dirty="0">
                <a:solidFill>
                  <a:schemeClr val="bg1"/>
                </a:solidFill>
                <a:latin typeface="Arial" panose="020B0604020202020204" pitchFamily="34" charset="0"/>
                <a:cs typeface="Arial" panose="020B0604020202020204" pitchFamily="34" charset="0"/>
              </a:rPr>
              <a:t>Putting Cash to Work</a:t>
            </a:r>
            <a:endParaRPr lang="en-US" sz="3200" dirty="0">
              <a:solidFill>
                <a:schemeClr val="bg1"/>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7D6F04E1-5F36-2F1F-6CA4-1A9AACB0E95A}"/>
              </a:ext>
            </a:extLst>
          </p:cNvPr>
          <p:cNvSpPr txBox="1"/>
          <p:nvPr/>
        </p:nvSpPr>
        <p:spPr>
          <a:xfrm>
            <a:off x="1968132" y="4291654"/>
            <a:ext cx="8255736" cy="369332"/>
          </a:xfrm>
          <a:prstGeom prst="rect">
            <a:avLst/>
          </a:prstGeom>
          <a:noFill/>
        </p:spPr>
        <p:txBody>
          <a:bodyPr wrap="square" rtlCol="0">
            <a:spAutoFit/>
          </a:bodyPr>
          <a:lstStyle/>
          <a:p>
            <a:pPr algn="ctr"/>
            <a:r>
              <a:rPr lang="en-US" b="1" cap="small" spc="300" dirty="0">
                <a:solidFill>
                  <a:srgbClr val="004812"/>
                </a:solidFill>
                <a:latin typeface="Palatino Linotype" panose="02040502050505030304" pitchFamily="18" charset="0"/>
              </a:rPr>
              <a:t>Northeast Planning Associates, Inc.</a:t>
            </a:r>
          </a:p>
        </p:txBody>
      </p:sp>
    </p:spTree>
    <p:extLst>
      <p:ext uri="{BB962C8B-B14F-4D97-AF65-F5344CB8AC3E}">
        <p14:creationId xmlns:p14="http://schemas.microsoft.com/office/powerpoint/2010/main" val="819803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BE5D995-3D81-4643-BC90-425658F9B19A}"/>
              </a:ext>
            </a:extLst>
          </p:cNvPr>
          <p:cNvSpPr txBox="1"/>
          <p:nvPr/>
        </p:nvSpPr>
        <p:spPr>
          <a:xfrm>
            <a:off x="578840" y="1811146"/>
            <a:ext cx="10774960" cy="3108543"/>
          </a:xfrm>
          <a:prstGeom prst="rect">
            <a:avLst/>
          </a:prstGeom>
          <a:noFill/>
        </p:spPr>
        <p:txBody>
          <a:bodyPr wrap="square" numCol="2" rtlCol="0">
            <a:spAutoFit/>
          </a:bodyPr>
          <a:lstStyle/>
          <a:p>
            <a:pPr marL="285750" indent="-285750">
              <a:buFont typeface="Arial" panose="020B0604020202020204" pitchFamily="34" charset="0"/>
              <a:buChar char="•"/>
            </a:pPr>
            <a:r>
              <a:rPr lang="en-US" sz="2800" dirty="0"/>
              <a:t>Who am I?  How do I help?</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Keeping a Good Cash Reserve</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The problem with too much cash</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The Risk / Reward Spectrum</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Dollar Cost Averaging</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Next Steps</a:t>
            </a:r>
          </a:p>
        </p:txBody>
      </p:sp>
      <p:sp>
        <p:nvSpPr>
          <p:cNvPr id="2" name="Title 1"/>
          <p:cNvSpPr>
            <a:spLocks noGrp="1"/>
          </p:cNvSpPr>
          <p:nvPr>
            <p:ph type="title"/>
          </p:nvPr>
        </p:nvSpPr>
        <p:spPr/>
        <p:txBody>
          <a:bodyPr/>
          <a:lstStyle/>
          <a:p>
            <a:r>
              <a:rPr lang="en-US" dirty="0">
                <a:solidFill>
                  <a:srgbClr val="00853E"/>
                </a:solidFill>
              </a:rPr>
              <a:t>Today’s Agenda</a:t>
            </a:r>
          </a:p>
        </p:txBody>
      </p:sp>
    </p:spTree>
    <p:extLst>
      <p:ext uri="{BB962C8B-B14F-4D97-AF65-F5344CB8AC3E}">
        <p14:creationId xmlns:p14="http://schemas.microsoft.com/office/powerpoint/2010/main" val="2929125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74A5EBB-8F35-449D-B894-4DF2544B4747}"/>
              </a:ext>
            </a:extLst>
          </p:cNvPr>
          <p:cNvSpPr txBox="1"/>
          <p:nvPr/>
        </p:nvSpPr>
        <p:spPr>
          <a:xfrm>
            <a:off x="812800" y="5183855"/>
            <a:ext cx="4673009" cy="646331"/>
          </a:xfrm>
          <a:prstGeom prst="rect">
            <a:avLst/>
          </a:prstGeom>
          <a:noFill/>
        </p:spPr>
        <p:txBody>
          <a:bodyPr wrap="square" rtlCol="0">
            <a:spAutoFit/>
          </a:bodyPr>
          <a:lstStyle/>
          <a:p>
            <a:pPr marL="214313" indent="-214313">
              <a:buFont typeface="Arial" panose="020B0604020202020204" pitchFamily="34" charset="0"/>
              <a:buChar char="•"/>
            </a:pPr>
            <a:r>
              <a:rPr lang="en-US" dirty="0">
                <a:latin typeface="Arial" panose="020B0604020202020204" pitchFamily="34" charset="0"/>
                <a:cs typeface="Arial" panose="020B0604020202020204" pitchFamily="34" charset="0"/>
              </a:rPr>
              <a:t>Financial Planning</a:t>
            </a:r>
          </a:p>
          <a:p>
            <a:pPr marL="214313" indent="-214313">
              <a:buFont typeface="Arial" panose="020B0604020202020204" pitchFamily="34" charset="0"/>
              <a:buChar char="•"/>
            </a:pPr>
            <a:r>
              <a:rPr lang="en-US" dirty="0">
                <a:latin typeface="Arial" panose="020B0604020202020204" pitchFamily="34" charset="0"/>
                <a:cs typeface="Arial" panose="020B0604020202020204" pitchFamily="34" charset="0"/>
              </a:rPr>
              <a:t>Implementation</a:t>
            </a:r>
          </a:p>
        </p:txBody>
      </p:sp>
      <p:sp>
        <p:nvSpPr>
          <p:cNvPr id="3" name="Title 2">
            <a:extLst>
              <a:ext uri="{FF2B5EF4-FFF2-40B4-BE49-F238E27FC236}">
                <a16:creationId xmlns:a16="http://schemas.microsoft.com/office/drawing/2014/main" id="{C76191A5-90AF-7526-E2BD-A81E2D46CB76}"/>
              </a:ext>
            </a:extLst>
          </p:cNvPr>
          <p:cNvSpPr>
            <a:spLocks noGrp="1"/>
          </p:cNvSpPr>
          <p:nvPr>
            <p:ph type="title"/>
          </p:nvPr>
        </p:nvSpPr>
        <p:spPr>
          <a:xfrm>
            <a:off x="699910" y="365126"/>
            <a:ext cx="9829800" cy="1325563"/>
          </a:xfrm>
        </p:spPr>
        <p:txBody>
          <a:bodyPr>
            <a:normAutofit/>
          </a:bodyPr>
          <a:lstStyle/>
          <a:p>
            <a:r>
              <a:rPr lang="en-US" sz="3600" dirty="0">
                <a:latin typeface="Arial  "/>
              </a:rPr>
              <a:t>Who are We?  How Do I Help?</a:t>
            </a:r>
          </a:p>
        </p:txBody>
      </p:sp>
      <p:sp>
        <p:nvSpPr>
          <p:cNvPr id="2" name="TextBox 1">
            <a:extLst>
              <a:ext uri="{FF2B5EF4-FFF2-40B4-BE49-F238E27FC236}">
                <a16:creationId xmlns:a16="http://schemas.microsoft.com/office/drawing/2014/main" id="{67A74F5D-A4C4-E5C6-1B37-43D68FF1CBEB}"/>
              </a:ext>
            </a:extLst>
          </p:cNvPr>
          <p:cNvSpPr txBox="1"/>
          <p:nvPr/>
        </p:nvSpPr>
        <p:spPr>
          <a:xfrm>
            <a:off x="759462" y="2080727"/>
            <a:ext cx="4241746" cy="40011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Who Are We?</a:t>
            </a:r>
          </a:p>
        </p:txBody>
      </p:sp>
      <p:sp>
        <p:nvSpPr>
          <p:cNvPr id="6" name="TextBox 5">
            <a:extLst>
              <a:ext uri="{FF2B5EF4-FFF2-40B4-BE49-F238E27FC236}">
                <a16:creationId xmlns:a16="http://schemas.microsoft.com/office/drawing/2014/main" id="{15EF262D-5F70-A742-7CC4-F37DFF3D9E7B}"/>
              </a:ext>
            </a:extLst>
          </p:cNvPr>
          <p:cNvSpPr txBox="1"/>
          <p:nvPr/>
        </p:nvSpPr>
        <p:spPr>
          <a:xfrm>
            <a:off x="812800" y="2584646"/>
            <a:ext cx="8788400" cy="2369880"/>
          </a:xfrm>
          <a:prstGeom prst="rect">
            <a:avLst/>
          </a:prstGeom>
          <a:noFill/>
        </p:spPr>
        <p:txBody>
          <a:bodyPr wrap="square" numCol="2" rtlCol="0">
            <a:spAutoFit/>
          </a:bodyPr>
          <a:lstStyle/>
          <a:p>
            <a:r>
              <a:rPr lang="en-US" sz="2000" i="1" u="sng" dirty="0">
                <a:solidFill>
                  <a:srgbClr val="00853E"/>
                </a:solidFill>
                <a:latin typeface="Arial" panose="020B0604020202020204" pitchFamily="34" charset="0"/>
                <a:cs typeface="Arial" panose="020B0604020202020204" pitchFamily="34" charset="0"/>
              </a:rPr>
              <a:t>Mark Porter</a:t>
            </a:r>
          </a:p>
          <a:p>
            <a:pPr marL="214313" indent="-214313">
              <a:buFont typeface="Arial" panose="020B0604020202020204" pitchFamily="34" charset="0"/>
              <a:buChar char="•"/>
            </a:pPr>
            <a:r>
              <a:rPr lang="en-US" sz="1800" dirty="0">
                <a:latin typeface="Arial" panose="020B0604020202020204" pitchFamily="34" charset="0"/>
                <a:cs typeface="Arial" panose="020B0604020202020204" pitchFamily="34" charset="0"/>
              </a:rPr>
              <a:t>Founder of partnership with MITFCU</a:t>
            </a:r>
          </a:p>
          <a:p>
            <a:pPr marL="214313" indent="-214313">
              <a:buFont typeface="Arial" panose="020B0604020202020204" pitchFamily="34" charset="0"/>
              <a:buChar char="•"/>
            </a:pPr>
            <a:r>
              <a:rPr lang="en-US" sz="1800" dirty="0">
                <a:latin typeface="Arial" panose="020B0604020202020204" pitchFamily="34" charset="0"/>
                <a:cs typeface="Arial" panose="020B0604020202020204" pitchFamily="34" charset="0"/>
              </a:rPr>
              <a:t>MIT Class of 2005</a:t>
            </a:r>
          </a:p>
          <a:p>
            <a:pPr marL="214313" indent="-214313">
              <a:buFont typeface="Arial" panose="020B0604020202020204" pitchFamily="34" charset="0"/>
              <a:buChar char="•"/>
            </a:pPr>
            <a:r>
              <a:rPr lang="en-US" sz="1800" dirty="0">
                <a:latin typeface="Arial" panose="020B0604020202020204" pitchFamily="34" charset="0"/>
                <a:cs typeface="Arial" panose="020B0604020202020204" pitchFamily="34" charset="0"/>
              </a:rPr>
              <a:t>CFP</a:t>
            </a:r>
            <a:r>
              <a:rPr lang="en-US" sz="1800" baseline="30000" dirty="0">
                <a:latin typeface="Arial" panose="020B0604020202020204" pitchFamily="34" charset="0"/>
                <a:cs typeface="Arial" panose="020B0604020202020204" pitchFamily="34" charset="0"/>
              </a:rPr>
              <a:t>®</a:t>
            </a:r>
            <a:r>
              <a:rPr lang="en-US" sz="1800" dirty="0">
                <a:latin typeface="Arial" panose="020B0604020202020204" pitchFamily="34" charset="0"/>
                <a:cs typeface="Arial" panose="020B0604020202020204" pitchFamily="34" charset="0"/>
              </a:rPr>
              <a:t> &amp; CFA</a:t>
            </a:r>
            <a:r>
              <a:rPr lang="en-US" sz="1800" baseline="30000" dirty="0">
                <a:latin typeface="Arial" panose="020B0604020202020204" pitchFamily="34" charset="0"/>
                <a:cs typeface="Arial" panose="020B0604020202020204" pitchFamily="34" charset="0"/>
              </a:rPr>
              <a:t>®</a:t>
            </a:r>
          </a:p>
          <a:p>
            <a:pPr marL="214313" indent="-214313">
              <a:buFont typeface="Arial" panose="020B0604020202020204" pitchFamily="34" charset="0"/>
              <a:buChar char="•"/>
            </a:pPr>
            <a:r>
              <a:rPr lang="en-US" sz="1800" dirty="0">
                <a:latin typeface="Arial" panose="020B0604020202020204" pitchFamily="34" charset="0"/>
                <a:cs typeface="Arial" panose="020B0604020202020204" pitchFamily="34" charset="0"/>
              </a:rPr>
              <a:t>Volunteer</a:t>
            </a:r>
          </a:p>
          <a:p>
            <a:pPr marL="214313" indent="-214313">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r>
              <a:rPr lang="en-US" sz="2000" i="1" u="sng" dirty="0">
                <a:solidFill>
                  <a:srgbClr val="00853E"/>
                </a:solidFill>
                <a:latin typeface="Arial" panose="020B0604020202020204" pitchFamily="34" charset="0"/>
                <a:cs typeface="Arial" panose="020B0604020202020204" pitchFamily="34" charset="0"/>
              </a:rPr>
              <a:t>Liz </a:t>
            </a:r>
            <a:r>
              <a:rPr lang="en-US" sz="2000" i="1" u="sng" dirty="0" err="1">
                <a:solidFill>
                  <a:srgbClr val="00853E"/>
                </a:solidFill>
                <a:latin typeface="Arial" panose="020B0604020202020204" pitchFamily="34" charset="0"/>
                <a:cs typeface="Arial" panose="020B0604020202020204" pitchFamily="34" charset="0"/>
              </a:rPr>
              <a:t>Emhardt</a:t>
            </a:r>
            <a:r>
              <a:rPr lang="en-US" sz="2000" i="1" u="sng" dirty="0">
                <a:solidFill>
                  <a:srgbClr val="00853E"/>
                </a:solidFill>
                <a:latin typeface="Arial" panose="020B0604020202020204" pitchFamily="34" charset="0"/>
                <a:cs typeface="Arial" panose="020B0604020202020204" pitchFamily="34" charset="0"/>
              </a:rPr>
              <a:t> &amp; Will Reis</a:t>
            </a:r>
          </a:p>
          <a:p>
            <a:pPr marL="214313" indent="-214313">
              <a:buFont typeface="Arial" panose="020B0604020202020204" pitchFamily="34" charset="0"/>
              <a:buChar char="•"/>
            </a:pPr>
            <a:r>
              <a:rPr lang="en-US" dirty="0">
                <a:latin typeface="Arial" panose="020B0604020202020204" pitchFamily="34" charset="0"/>
                <a:cs typeface="Arial" panose="020B0604020202020204" pitchFamily="34" charset="0"/>
              </a:rPr>
              <a:t>Focused in client support and scheduling</a:t>
            </a:r>
          </a:p>
          <a:p>
            <a:pPr marL="214313" indent="-214313">
              <a:buFont typeface="Arial" panose="020B0604020202020204" pitchFamily="34" charset="0"/>
              <a:buChar char="•"/>
            </a:pPr>
            <a:endParaRPr lang="en-US" sz="135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endParaRPr lang="en-US" sz="135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FD443ABF-2AE0-225C-3B62-6F145BB58B54}"/>
              </a:ext>
            </a:extLst>
          </p:cNvPr>
          <p:cNvSpPr txBox="1"/>
          <p:nvPr/>
        </p:nvSpPr>
        <p:spPr>
          <a:xfrm>
            <a:off x="759462" y="4709391"/>
            <a:ext cx="4241746" cy="40011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How Do I Help?</a:t>
            </a:r>
          </a:p>
        </p:txBody>
      </p:sp>
    </p:spTree>
    <p:extLst>
      <p:ext uri="{BB962C8B-B14F-4D97-AF65-F5344CB8AC3E}">
        <p14:creationId xmlns:p14="http://schemas.microsoft.com/office/powerpoint/2010/main" val="2175648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53E"/>
                </a:solidFill>
              </a:rPr>
              <a:t>How Do I Help?</a:t>
            </a:r>
          </a:p>
        </p:txBody>
      </p:sp>
      <p:sp>
        <p:nvSpPr>
          <p:cNvPr id="3" name="Content Placeholder 2"/>
          <p:cNvSpPr>
            <a:spLocks noGrp="1"/>
          </p:cNvSpPr>
          <p:nvPr>
            <p:ph idx="1"/>
          </p:nvPr>
        </p:nvSpPr>
        <p:spPr/>
        <p:txBody>
          <a:bodyPr/>
          <a:lstStyle/>
          <a:p>
            <a:pPr marL="285750" indent="-285750"/>
            <a:r>
              <a:rPr lang="en-US" dirty="0"/>
              <a:t>Financial Planning</a:t>
            </a:r>
          </a:p>
          <a:p>
            <a:pPr marL="285750" indent="-285750"/>
            <a:r>
              <a:rPr lang="en-US" dirty="0"/>
              <a:t>Implementation</a:t>
            </a:r>
          </a:p>
          <a:p>
            <a:pPr marL="0" indent="0">
              <a:buNone/>
            </a:pPr>
            <a:endParaRPr lang="en-US" dirty="0"/>
          </a:p>
        </p:txBody>
      </p:sp>
    </p:spTree>
    <p:extLst>
      <p:ext uri="{BB962C8B-B14F-4D97-AF65-F5344CB8AC3E}">
        <p14:creationId xmlns:p14="http://schemas.microsoft.com/office/powerpoint/2010/main" val="2045501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53E"/>
                </a:solidFill>
              </a:rPr>
              <a:t>Keeping a Good Cash Reserve</a:t>
            </a:r>
          </a:p>
        </p:txBody>
      </p:sp>
      <p:sp>
        <p:nvSpPr>
          <p:cNvPr id="3" name="Content Placeholder 2"/>
          <p:cNvSpPr>
            <a:spLocks noGrp="1"/>
          </p:cNvSpPr>
          <p:nvPr>
            <p:ph idx="1"/>
          </p:nvPr>
        </p:nvSpPr>
        <p:spPr>
          <a:xfrm>
            <a:off x="838200" y="1879471"/>
            <a:ext cx="10515600" cy="3643777"/>
          </a:xfrm>
        </p:spPr>
        <p:txBody>
          <a:bodyPr/>
          <a:lstStyle/>
          <a:p>
            <a:r>
              <a:rPr lang="en-US" dirty="0"/>
              <a:t>Checking / Savings / CDs / Short Term Bonds</a:t>
            </a:r>
          </a:p>
          <a:p>
            <a:endParaRPr lang="en-US" sz="1000" dirty="0"/>
          </a:p>
          <a:p>
            <a:r>
              <a:rPr lang="en-US" dirty="0"/>
              <a:t>3 to 6 months worth of expenses (not income)</a:t>
            </a:r>
          </a:p>
          <a:p>
            <a:endParaRPr lang="en-US" dirty="0"/>
          </a:p>
          <a:p>
            <a:pPr marL="0" indent="0">
              <a:buNone/>
            </a:pPr>
            <a:endParaRPr lang="en-US" dirty="0"/>
          </a:p>
        </p:txBody>
      </p:sp>
      <p:sp>
        <p:nvSpPr>
          <p:cNvPr id="5" name="Isosceles Triangle 4">
            <a:extLst>
              <a:ext uri="{FF2B5EF4-FFF2-40B4-BE49-F238E27FC236}">
                <a16:creationId xmlns:a16="http://schemas.microsoft.com/office/drawing/2014/main" id="{5B4F4537-D2C4-4817-BB94-FC634D5D7980}"/>
              </a:ext>
            </a:extLst>
          </p:cNvPr>
          <p:cNvSpPr/>
          <p:nvPr/>
        </p:nvSpPr>
        <p:spPr>
          <a:xfrm>
            <a:off x="5447607" y="4742872"/>
            <a:ext cx="1296785" cy="875376"/>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a:extLst>
              <a:ext uri="{FF2B5EF4-FFF2-40B4-BE49-F238E27FC236}">
                <a16:creationId xmlns:a16="http://schemas.microsoft.com/office/drawing/2014/main" id="{A59E3BEA-8DB3-479A-A362-CA9E4DBA448A}"/>
              </a:ext>
            </a:extLst>
          </p:cNvPr>
          <p:cNvCxnSpPr/>
          <p:nvPr/>
        </p:nvCxnSpPr>
        <p:spPr>
          <a:xfrm>
            <a:off x="1729047" y="4742872"/>
            <a:ext cx="8678488" cy="0"/>
          </a:xfrm>
          <a:prstGeom prst="line">
            <a:avLst/>
          </a:prstGeom>
          <a:ln w="57150"/>
        </p:spPr>
        <p:style>
          <a:lnRef idx="3">
            <a:schemeClr val="dk1"/>
          </a:lnRef>
          <a:fillRef idx="0">
            <a:schemeClr val="dk1"/>
          </a:fillRef>
          <a:effectRef idx="2">
            <a:schemeClr val="dk1"/>
          </a:effectRef>
          <a:fontRef idx="minor">
            <a:schemeClr val="tx1"/>
          </a:fontRef>
        </p:style>
      </p:cxnSp>
      <p:sp>
        <p:nvSpPr>
          <p:cNvPr id="8" name="TextBox 7">
            <a:extLst>
              <a:ext uri="{FF2B5EF4-FFF2-40B4-BE49-F238E27FC236}">
                <a16:creationId xmlns:a16="http://schemas.microsoft.com/office/drawing/2014/main" id="{F1ABADF7-C6F2-4A87-941C-9DB7A044D705}"/>
              </a:ext>
            </a:extLst>
          </p:cNvPr>
          <p:cNvSpPr txBox="1"/>
          <p:nvPr/>
        </p:nvSpPr>
        <p:spPr>
          <a:xfrm>
            <a:off x="1041862" y="4885515"/>
            <a:ext cx="2975956" cy="369332"/>
          </a:xfrm>
          <a:prstGeom prst="rect">
            <a:avLst/>
          </a:prstGeom>
          <a:noFill/>
        </p:spPr>
        <p:txBody>
          <a:bodyPr wrap="square" rtlCol="0">
            <a:spAutoFit/>
          </a:bodyPr>
          <a:lstStyle/>
          <a:p>
            <a:r>
              <a:rPr lang="en-US" dirty="0"/>
              <a:t>3 month Reserve</a:t>
            </a:r>
          </a:p>
        </p:txBody>
      </p:sp>
      <p:sp>
        <p:nvSpPr>
          <p:cNvPr id="9" name="TextBox 8">
            <a:extLst>
              <a:ext uri="{FF2B5EF4-FFF2-40B4-BE49-F238E27FC236}">
                <a16:creationId xmlns:a16="http://schemas.microsoft.com/office/drawing/2014/main" id="{63312EEB-7F7B-4189-B982-CCFF5A9C7A70}"/>
              </a:ext>
            </a:extLst>
          </p:cNvPr>
          <p:cNvSpPr txBox="1"/>
          <p:nvPr/>
        </p:nvSpPr>
        <p:spPr>
          <a:xfrm>
            <a:off x="9357360" y="4885515"/>
            <a:ext cx="2975956" cy="369332"/>
          </a:xfrm>
          <a:prstGeom prst="rect">
            <a:avLst/>
          </a:prstGeom>
          <a:noFill/>
        </p:spPr>
        <p:txBody>
          <a:bodyPr wrap="square" rtlCol="0">
            <a:spAutoFit/>
          </a:bodyPr>
          <a:lstStyle/>
          <a:p>
            <a:r>
              <a:rPr lang="en-US" dirty="0"/>
              <a:t>6 month+ Reserve</a:t>
            </a:r>
          </a:p>
        </p:txBody>
      </p:sp>
      <p:sp>
        <p:nvSpPr>
          <p:cNvPr id="10" name="TextBox 9">
            <a:extLst>
              <a:ext uri="{FF2B5EF4-FFF2-40B4-BE49-F238E27FC236}">
                <a16:creationId xmlns:a16="http://schemas.microsoft.com/office/drawing/2014/main" id="{CDC23417-03B5-4BB4-AAD0-9D4E3FAFC0AD}"/>
              </a:ext>
            </a:extLst>
          </p:cNvPr>
          <p:cNvSpPr txBox="1"/>
          <p:nvPr/>
        </p:nvSpPr>
        <p:spPr>
          <a:xfrm>
            <a:off x="1041862" y="3676900"/>
            <a:ext cx="2171007" cy="923330"/>
          </a:xfrm>
          <a:prstGeom prst="rect">
            <a:avLst/>
          </a:prstGeom>
          <a:noFill/>
        </p:spPr>
        <p:txBody>
          <a:bodyPr wrap="square" rtlCol="0">
            <a:spAutoFit/>
          </a:bodyPr>
          <a:lstStyle/>
          <a:p>
            <a:r>
              <a:rPr lang="en-US" dirty="0"/>
              <a:t>Stable Job</a:t>
            </a:r>
          </a:p>
          <a:p>
            <a:r>
              <a:rPr lang="en-US" dirty="0"/>
              <a:t>Two Income Family</a:t>
            </a:r>
          </a:p>
          <a:p>
            <a:r>
              <a:rPr lang="en-US" dirty="0"/>
              <a:t>Monthly Surplus</a:t>
            </a:r>
          </a:p>
        </p:txBody>
      </p:sp>
      <p:sp>
        <p:nvSpPr>
          <p:cNvPr id="11" name="TextBox 10">
            <a:extLst>
              <a:ext uri="{FF2B5EF4-FFF2-40B4-BE49-F238E27FC236}">
                <a16:creationId xmlns:a16="http://schemas.microsoft.com/office/drawing/2014/main" id="{E78F365B-528A-4A18-911C-F060F04D9C12}"/>
              </a:ext>
            </a:extLst>
          </p:cNvPr>
          <p:cNvSpPr txBox="1"/>
          <p:nvPr/>
        </p:nvSpPr>
        <p:spPr>
          <a:xfrm>
            <a:off x="8627225" y="3748221"/>
            <a:ext cx="2726575" cy="923330"/>
          </a:xfrm>
          <a:prstGeom prst="rect">
            <a:avLst/>
          </a:prstGeom>
          <a:noFill/>
        </p:spPr>
        <p:txBody>
          <a:bodyPr wrap="square" rtlCol="0">
            <a:spAutoFit/>
          </a:bodyPr>
          <a:lstStyle/>
          <a:p>
            <a:pPr algn="r"/>
            <a:r>
              <a:rPr lang="en-US" dirty="0"/>
              <a:t>Job Uncertainty</a:t>
            </a:r>
          </a:p>
          <a:p>
            <a:pPr algn="r"/>
            <a:r>
              <a:rPr lang="en-US" dirty="0"/>
              <a:t>High Fixed Expenses</a:t>
            </a:r>
          </a:p>
          <a:p>
            <a:pPr algn="r"/>
            <a:r>
              <a:rPr lang="en-US" dirty="0"/>
              <a:t>Known upcoming Expenses</a:t>
            </a:r>
          </a:p>
        </p:txBody>
      </p:sp>
      <p:sp>
        <p:nvSpPr>
          <p:cNvPr id="6" name="TextBox 5">
            <a:extLst>
              <a:ext uri="{FF2B5EF4-FFF2-40B4-BE49-F238E27FC236}">
                <a16:creationId xmlns:a16="http://schemas.microsoft.com/office/drawing/2014/main" id="{CFE20831-7978-448A-B488-0B52FA50417B}"/>
              </a:ext>
            </a:extLst>
          </p:cNvPr>
          <p:cNvSpPr txBox="1"/>
          <p:nvPr/>
        </p:nvSpPr>
        <p:spPr>
          <a:xfrm>
            <a:off x="142504" y="5807031"/>
            <a:ext cx="11815948" cy="523220"/>
          </a:xfrm>
          <a:prstGeom prst="rect">
            <a:avLst/>
          </a:prstGeom>
          <a:noFill/>
        </p:spPr>
        <p:txBody>
          <a:bodyPr wrap="square" rtlCol="0">
            <a:spAutoFit/>
          </a:bodyPr>
          <a:lstStyle/>
          <a:p>
            <a:r>
              <a:rPr lang="en-US" sz="1400" i="1" dirty="0"/>
              <a:t>CDs are FDIC insured and offer a fixed rate of return if held to maturity.  Bonds are subject to market and interest rate risk if sold prior to maturity.  Bond values will decline as interest rates rise, and bonds are subject to availability and change in price.</a:t>
            </a:r>
          </a:p>
        </p:txBody>
      </p:sp>
    </p:spTree>
    <p:extLst>
      <p:ext uri="{BB962C8B-B14F-4D97-AF65-F5344CB8AC3E}">
        <p14:creationId xmlns:p14="http://schemas.microsoft.com/office/powerpoint/2010/main" val="2186917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53E"/>
                </a:solidFill>
              </a:rPr>
              <a:t>The Problem with Too Much Cash</a:t>
            </a:r>
          </a:p>
        </p:txBody>
      </p:sp>
      <p:graphicFrame>
        <p:nvGraphicFramePr>
          <p:cNvPr id="7" name="Chart 6">
            <a:extLst>
              <a:ext uri="{FF2B5EF4-FFF2-40B4-BE49-F238E27FC236}">
                <a16:creationId xmlns:a16="http://schemas.microsoft.com/office/drawing/2014/main" id="{14821F7E-A847-4933-B19A-44010F79B684}"/>
              </a:ext>
            </a:extLst>
          </p:cNvPr>
          <p:cNvGraphicFramePr>
            <a:graphicFrameLocks/>
          </p:cNvGraphicFramePr>
          <p:nvPr>
            <p:extLst>
              <p:ext uri="{D42A27DB-BD31-4B8C-83A1-F6EECF244321}">
                <p14:modId xmlns:p14="http://schemas.microsoft.com/office/powerpoint/2010/main" val="3914561675"/>
              </p:ext>
            </p:extLst>
          </p:nvPr>
        </p:nvGraphicFramePr>
        <p:xfrm>
          <a:off x="565265" y="1879275"/>
          <a:ext cx="11255433" cy="416052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E1D81C32-7DB4-41DC-A864-F6F2986BA7E1}"/>
              </a:ext>
            </a:extLst>
          </p:cNvPr>
          <p:cNvSpPr txBox="1"/>
          <p:nvPr/>
        </p:nvSpPr>
        <p:spPr>
          <a:xfrm>
            <a:off x="261257" y="6039795"/>
            <a:ext cx="11559441" cy="307777"/>
          </a:xfrm>
          <a:prstGeom prst="rect">
            <a:avLst/>
          </a:prstGeom>
          <a:noFill/>
        </p:spPr>
        <p:txBody>
          <a:bodyPr wrap="square" rtlCol="0">
            <a:spAutoFit/>
          </a:bodyPr>
          <a:lstStyle/>
          <a:p>
            <a:pPr algn="ctr"/>
            <a:r>
              <a:rPr lang="en-US" sz="1400" i="1" dirty="0"/>
              <a:t>For illustrative purposes only.  Actual inflation rates will vary.</a:t>
            </a:r>
          </a:p>
        </p:txBody>
      </p:sp>
    </p:spTree>
    <p:extLst>
      <p:ext uri="{BB962C8B-B14F-4D97-AF65-F5344CB8AC3E}">
        <p14:creationId xmlns:p14="http://schemas.microsoft.com/office/powerpoint/2010/main" val="3573146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070" y="365125"/>
            <a:ext cx="10515600" cy="1325563"/>
          </a:xfrm>
        </p:spPr>
        <p:txBody>
          <a:bodyPr>
            <a:normAutofit/>
          </a:bodyPr>
          <a:lstStyle/>
          <a:p>
            <a:r>
              <a:rPr lang="en-US" sz="4000" dirty="0">
                <a:solidFill>
                  <a:srgbClr val="00853E"/>
                </a:solidFill>
              </a:rPr>
              <a:t>Risk – Reward Spectrum</a:t>
            </a:r>
          </a:p>
        </p:txBody>
      </p:sp>
      <p:grpSp>
        <p:nvGrpSpPr>
          <p:cNvPr id="50" name="Group 49">
            <a:extLst>
              <a:ext uri="{FF2B5EF4-FFF2-40B4-BE49-F238E27FC236}">
                <a16:creationId xmlns:a16="http://schemas.microsoft.com/office/drawing/2014/main" id="{A5F925C3-B9FE-AB21-FF49-22C9EAB006BD}"/>
              </a:ext>
            </a:extLst>
          </p:cNvPr>
          <p:cNvGrpSpPr/>
          <p:nvPr/>
        </p:nvGrpSpPr>
        <p:grpSpPr>
          <a:xfrm>
            <a:off x="886411" y="1873289"/>
            <a:ext cx="9349274" cy="4405256"/>
            <a:chOff x="461393" y="914400"/>
            <a:chExt cx="9529895" cy="5074325"/>
          </a:xfrm>
        </p:grpSpPr>
        <p:sp>
          <p:nvSpPr>
            <p:cNvPr id="51" name="TextBox 50">
              <a:extLst>
                <a:ext uri="{FF2B5EF4-FFF2-40B4-BE49-F238E27FC236}">
                  <a16:creationId xmlns:a16="http://schemas.microsoft.com/office/drawing/2014/main" id="{56A8DDB4-1570-BBB2-C697-77D78F7AF3B0}"/>
                </a:ext>
              </a:extLst>
            </p:cNvPr>
            <p:cNvSpPr txBox="1"/>
            <p:nvPr/>
          </p:nvSpPr>
          <p:spPr>
            <a:xfrm>
              <a:off x="461393" y="2592198"/>
              <a:ext cx="1627463" cy="744496"/>
            </a:xfrm>
            <a:prstGeom prst="rect">
              <a:avLst/>
            </a:prstGeom>
            <a:noFill/>
          </p:spPr>
          <p:txBody>
            <a:bodyPr wrap="square" rtlCol="0">
              <a:spAutoFit/>
            </a:bodyPr>
            <a:lstStyle/>
            <a:p>
              <a:pPr algn="ctr"/>
              <a:r>
                <a:rPr lang="en-US" b="1" spc="300" dirty="0"/>
                <a:t>POTENTIAL</a:t>
              </a:r>
              <a:br>
                <a:rPr lang="en-US" b="1" spc="300" dirty="0"/>
              </a:br>
              <a:r>
                <a:rPr lang="en-US" b="1" spc="300" dirty="0"/>
                <a:t>REWARD</a:t>
              </a:r>
            </a:p>
          </p:txBody>
        </p:sp>
        <p:grpSp>
          <p:nvGrpSpPr>
            <p:cNvPr id="52" name="Group 51">
              <a:extLst>
                <a:ext uri="{FF2B5EF4-FFF2-40B4-BE49-F238E27FC236}">
                  <a16:creationId xmlns:a16="http://schemas.microsoft.com/office/drawing/2014/main" id="{901E2F67-6267-32D5-464B-C421A51A2EF7}"/>
                </a:ext>
              </a:extLst>
            </p:cNvPr>
            <p:cNvGrpSpPr/>
            <p:nvPr/>
          </p:nvGrpSpPr>
          <p:grpSpPr>
            <a:xfrm>
              <a:off x="2218888" y="914400"/>
              <a:ext cx="7772400" cy="5074325"/>
              <a:chOff x="2218888" y="914400"/>
              <a:chExt cx="7772400" cy="5074325"/>
            </a:xfrm>
          </p:grpSpPr>
          <p:cxnSp>
            <p:nvCxnSpPr>
              <p:cNvPr id="53" name="Straight Connector 52">
                <a:extLst>
                  <a:ext uri="{FF2B5EF4-FFF2-40B4-BE49-F238E27FC236}">
                    <a16:creationId xmlns:a16="http://schemas.microsoft.com/office/drawing/2014/main" id="{1242C348-A5A4-969B-D672-1B9BC02B7967}"/>
                  </a:ext>
                </a:extLst>
              </p:cNvPr>
              <p:cNvCxnSpPr/>
              <p:nvPr/>
            </p:nvCxnSpPr>
            <p:spPr>
              <a:xfrm>
                <a:off x="2323750" y="914400"/>
                <a:ext cx="0" cy="4471332"/>
              </a:xfrm>
              <a:prstGeom prst="line">
                <a:avLst/>
              </a:prstGeom>
            </p:spPr>
            <p:style>
              <a:lnRef idx="1">
                <a:schemeClr val="dk1"/>
              </a:lnRef>
              <a:fillRef idx="0">
                <a:schemeClr val="dk1"/>
              </a:fillRef>
              <a:effectRef idx="0">
                <a:schemeClr val="dk1"/>
              </a:effectRef>
              <a:fontRef idx="minor">
                <a:schemeClr val="tx1"/>
              </a:fontRef>
            </p:style>
          </p:cxnSp>
          <p:cxnSp>
            <p:nvCxnSpPr>
              <p:cNvPr id="54" name="Straight Connector 53">
                <a:extLst>
                  <a:ext uri="{FF2B5EF4-FFF2-40B4-BE49-F238E27FC236}">
                    <a16:creationId xmlns:a16="http://schemas.microsoft.com/office/drawing/2014/main" id="{95BD3039-E4E8-26A3-9B77-6E03E644447E}"/>
                  </a:ext>
                </a:extLst>
              </p:cNvPr>
              <p:cNvCxnSpPr/>
              <p:nvPr/>
            </p:nvCxnSpPr>
            <p:spPr>
              <a:xfrm>
                <a:off x="2323750" y="5385732"/>
                <a:ext cx="6207854" cy="0"/>
              </a:xfrm>
              <a:prstGeom prst="line">
                <a:avLst/>
              </a:prstGeom>
            </p:spPr>
            <p:style>
              <a:lnRef idx="1">
                <a:schemeClr val="dk1"/>
              </a:lnRef>
              <a:fillRef idx="0">
                <a:schemeClr val="dk1"/>
              </a:fillRef>
              <a:effectRef idx="0">
                <a:schemeClr val="dk1"/>
              </a:effectRef>
              <a:fontRef idx="minor">
                <a:schemeClr val="tx1"/>
              </a:fontRef>
            </p:style>
          </p:cxnSp>
          <p:sp>
            <p:nvSpPr>
              <p:cNvPr id="55" name="TextBox 54">
                <a:extLst>
                  <a:ext uri="{FF2B5EF4-FFF2-40B4-BE49-F238E27FC236}">
                    <a16:creationId xmlns:a16="http://schemas.microsoft.com/office/drawing/2014/main" id="{F547FC6C-A84A-18D6-92E3-48CB34BE1BE2}"/>
                  </a:ext>
                </a:extLst>
              </p:cNvPr>
              <p:cNvSpPr txBox="1"/>
              <p:nvPr/>
            </p:nvSpPr>
            <p:spPr>
              <a:xfrm>
                <a:off x="4950903" y="5563299"/>
                <a:ext cx="1409350" cy="425426"/>
              </a:xfrm>
              <a:prstGeom prst="rect">
                <a:avLst/>
              </a:prstGeom>
              <a:noFill/>
            </p:spPr>
            <p:txBody>
              <a:bodyPr wrap="square" rtlCol="0">
                <a:spAutoFit/>
              </a:bodyPr>
              <a:lstStyle/>
              <a:p>
                <a:pPr algn="ctr"/>
                <a:r>
                  <a:rPr lang="en-US" b="1" spc="300" dirty="0"/>
                  <a:t>RISK</a:t>
                </a:r>
              </a:p>
            </p:txBody>
          </p:sp>
          <p:sp>
            <p:nvSpPr>
              <p:cNvPr id="56" name="TextBox 55">
                <a:extLst>
                  <a:ext uri="{FF2B5EF4-FFF2-40B4-BE49-F238E27FC236}">
                    <a16:creationId xmlns:a16="http://schemas.microsoft.com/office/drawing/2014/main" id="{F6B62278-CD31-AB0F-F5D0-ADF1B6BA9092}"/>
                  </a:ext>
                </a:extLst>
              </p:cNvPr>
              <p:cNvSpPr txBox="1"/>
              <p:nvPr/>
            </p:nvSpPr>
            <p:spPr>
              <a:xfrm>
                <a:off x="2550253" y="4932727"/>
                <a:ext cx="1459684" cy="369332"/>
              </a:xfrm>
              <a:prstGeom prst="rect">
                <a:avLst/>
              </a:prstGeom>
              <a:noFill/>
            </p:spPr>
            <p:txBody>
              <a:bodyPr wrap="square" rtlCol="0">
                <a:spAutoFit/>
              </a:bodyPr>
              <a:lstStyle/>
              <a:p>
                <a:r>
                  <a:rPr lang="en-US" dirty="0">
                    <a:ln w="0"/>
                    <a:solidFill>
                      <a:schemeClr val="accent1"/>
                    </a:solidFill>
                    <a:effectLst>
                      <a:outerShdw blurRad="38100" dist="25400" dir="5400000" algn="ctr" rotWithShape="0">
                        <a:srgbClr val="6E747A">
                          <a:alpha val="43000"/>
                        </a:srgbClr>
                      </a:outerShdw>
                    </a:effectLst>
                  </a:rPr>
                  <a:t>Local Bank</a:t>
                </a:r>
              </a:p>
            </p:txBody>
          </p:sp>
          <p:sp>
            <p:nvSpPr>
              <p:cNvPr id="57" name="Oval 56">
                <a:extLst>
                  <a:ext uri="{FF2B5EF4-FFF2-40B4-BE49-F238E27FC236}">
                    <a16:creationId xmlns:a16="http://schemas.microsoft.com/office/drawing/2014/main" id="{098F7B65-7048-AED4-94F9-505520A7922C}"/>
                  </a:ext>
                </a:extLst>
              </p:cNvPr>
              <p:cNvSpPr/>
              <p:nvPr/>
            </p:nvSpPr>
            <p:spPr>
              <a:xfrm>
                <a:off x="2218888" y="5029310"/>
                <a:ext cx="209724" cy="209724"/>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C0A7FECF-8C00-A983-81ED-DBA6F738A185}"/>
                  </a:ext>
                </a:extLst>
              </p:cNvPr>
              <p:cNvSpPr txBox="1"/>
              <p:nvPr/>
            </p:nvSpPr>
            <p:spPr>
              <a:xfrm>
                <a:off x="2550253" y="4271395"/>
                <a:ext cx="1459684" cy="369332"/>
              </a:xfrm>
              <a:prstGeom prst="rect">
                <a:avLst/>
              </a:prstGeom>
              <a:noFill/>
            </p:spPr>
            <p:txBody>
              <a:bodyPr wrap="square" rtlCol="0">
                <a:spAutoFit/>
              </a:bodyPr>
              <a:lstStyle/>
              <a:p>
                <a:r>
                  <a:rPr lang="en-US" dirty="0">
                    <a:ln w="0"/>
                    <a:solidFill>
                      <a:schemeClr val="accent1"/>
                    </a:solidFill>
                    <a:effectLst>
                      <a:outerShdw blurRad="38100" dist="25400" dir="5400000" algn="ctr" rotWithShape="0">
                        <a:srgbClr val="6E747A">
                          <a:alpha val="43000"/>
                        </a:srgbClr>
                      </a:outerShdw>
                    </a:effectLst>
                  </a:rPr>
                  <a:t>Online Bank</a:t>
                </a:r>
              </a:p>
            </p:txBody>
          </p:sp>
          <p:sp>
            <p:nvSpPr>
              <p:cNvPr id="59" name="Oval 58">
                <a:extLst>
                  <a:ext uri="{FF2B5EF4-FFF2-40B4-BE49-F238E27FC236}">
                    <a16:creationId xmlns:a16="http://schemas.microsoft.com/office/drawing/2014/main" id="{E4489836-4787-2199-31C7-D373E1C183FD}"/>
                  </a:ext>
                </a:extLst>
              </p:cNvPr>
              <p:cNvSpPr/>
              <p:nvPr/>
            </p:nvSpPr>
            <p:spPr>
              <a:xfrm>
                <a:off x="2218888" y="4367978"/>
                <a:ext cx="209724" cy="209724"/>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CBA587E4-A514-1BB5-5A85-512C66E7519A}"/>
                  </a:ext>
                </a:extLst>
              </p:cNvPr>
              <p:cNvSpPr txBox="1"/>
              <p:nvPr/>
            </p:nvSpPr>
            <p:spPr>
              <a:xfrm>
                <a:off x="2550253" y="2779552"/>
                <a:ext cx="2013358" cy="369332"/>
              </a:xfrm>
              <a:prstGeom prst="rect">
                <a:avLst/>
              </a:prstGeom>
              <a:noFill/>
            </p:spPr>
            <p:txBody>
              <a:bodyPr wrap="square" rtlCol="0">
                <a:spAutoFit/>
              </a:bodyPr>
              <a:lstStyle/>
              <a:p>
                <a:r>
                  <a:rPr lang="en-US" dirty="0">
                    <a:ln w="0"/>
                    <a:solidFill>
                      <a:schemeClr val="accent4"/>
                    </a:solidFill>
                    <a:effectLst>
                      <a:outerShdw blurRad="38100" dist="25400" dir="5400000" algn="ctr" rotWithShape="0">
                        <a:srgbClr val="6E747A">
                          <a:alpha val="43000"/>
                        </a:srgbClr>
                      </a:outerShdw>
                    </a:effectLst>
                  </a:rPr>
                  <a:t>Payoff Low % Debt</a:t>
                </a:r>
              </a:p>
            </p:txBody>
          </p:sp>
          <p:sp>
            <p:nvSpPr>
              <p:cNvPr id="61" name="Oval 60">
                <a:extLst>
                  <a:ext uri="{FF2B5EF4-FFF2-40B4-BE49-F238E27FC236}">
                    <a16:creationId xmlns:a16="http://schemas.microsoft.com/office/drawing/2014/main" id="{37418F72-F2B7-3139-71FE-F434CC992F77}"/>
                  </a:ext>
                </a:extLst>
              </p:cNvPr>
              <p:cNvSpPr/>
              <p:nvPr/>
            </p:nvSpPr>
            <p:spPr>
              <a:xfrm>
                <a:off x="2218888" y="2876135"/>
                <a:ext cx="209724" cy="209724"/>
              </a:xfrm>
              <a:prstGeom prst="ellips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5F56DA2A-0455-FC5B-9E7C-50E5507A5AD2}"/>
                  </a:ext>
                </a:extLst>
              </p:cNvPr>
              <p:cNvSpPr txBox="1"/>
              <p:nvPr/>
            </p:nvSpPr>
            <p:spPr>
              <a:xfrm>
                <a:off x="2550252" y="1297495"/>
                <a:ext cx="2139194" cy="369332"/>
              </a:xfrm>
              <a:prstGeom prst="rect">
                <a:avLst/>
              </a:prstGeom>
              <a:noFill/>
            </p:spPr>
            <p:txBody>
              <a:bodyPr wrap="square" rtlCol="0">
                <a:spAutoFit/>
              </a:bodyPr>
              <a:lstStyle/>
              <a:p>
                <a:r>
                  <a:rPr lang="en-US" dirty="0">
                    <a:ln w="0"/>
                    <a:solidFill>
                      <a:schemeClr val="accent2"/>
                    </a:solidFill>
                    <a:effectLst>
                      <a:outerShdw blurRad="38100" dist="25400" dir="5400000" algn="ctr" rotWithShape="0">
                        <a:srgbClr val="6E747A">
                          <a:alpha val="43000"/>
                        </a:srgbClr>
                      </a:outerShdw>
                    </a:effectLst>
                  </a:rPr>
                  <a:t>Payoff High % Debt</a:t>
                </a:r>
              </a:p>
            </p:txBody>
          </p:sp>
          <p:sp>
            <p:nvSpPr>
              <p:cNvPr id="63" name="Oval 62">
                <a:extLst>
                  <a:ext uri="{FF2B5EF4-FFF2-40B4-BE49-F238E27FC236}">
                    <a16:creationId xmlns:a16="http://schemas.microsoft.com/office/drawing/2014/main" id="{EAF415C9-2B54-56B2-AD2A-DF4AD2116A65}"/>
                  </a:ext>
                </a:extLst>
              </p:cNvPr>
              <p:cNvSpPr/>
              <p:nvPr/>
            </p:nvSpPr>
            <p:spPr>
              <a:xfrm>
                <a:off x="2218888" y="1394078"/>
                <a:ext cx="209724" cy="20972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FA23132C-B560-01E0-1F30-801B3857ED78}"/>
                  </a:ext>
                </a:extLst>
              </p:cNvPr>
              <p:cNvSpPr txBox="1"/>
              <p:nvPr/>
            </p:nvSpPr>
            <p:spPr>
              <a:xfrm>
                <a:off x="4689446" y="3659216"/>
                <a:ext cx="1884723" cy="369332"/>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Short Term Bonds</a:t>
                </a:r>
              </a:p>
            </p:txBody>
          </p:sp>
          <p:sp>
            <p:nvSpPr>
              <p:cNvPr id="65" name="Oval 64">
                <a:extLst>
                  <a:ext uri="{FF2B5EF4-FFF2-40B4-BE49-F238E27FC236}">
                    <a16:creationId xmlns:a16="http://schemas.microsoft.com/office/drawing/2014/main" id="{1F7157AE-02EF-2510-1D55-E62C31CD11C2}"/>
                  </a:ext>
                </a:extLst>
              </p:cNvPr>
              <p:cNvSpPr/>
              <p:nvPr/>
            </p:nvSpPr>
            <p:spPr>
              <a:xfrm>
                <a:off x="4358082" y="3755799"/>
                <a:ext cx="209724" cy="209724"/>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C6A52293-7D4E-48C7-41B1-A41E078792AE}"/>
                  </a:ext>
                </a:extLst>
              </p:cNvPr>
              <p:cNvSpPr txBox="1"/>
              <p:nvPr/>
            </p:nvSpPr>
            <p:spPr>
              <a:xfrm>
                <a:off x="6083416" y="2750192"/>
                <a:ext cx="1459684" cy="646331"/>
              </a:xfrm>
              <a:prstGeom prst="rect">
                <a:avLst/>
              </a:prstGeom>
              <a:noFill/>
            </p:spPr>
            <p:txBody>
              <a:bodyPr wrap="square" rtlCol="0">
                <a:spAutoFit/>
              </a:bodyPr>
              <a:lstStyle/>
              <a:p>
                <a:r>
                  <a:rPr lang="en-US" dirty="0">
                    <a:ln w="0"/>
                    <a:solidFill>
                      <a:schemeClr val="accent1"/>
                    </a:solidFill>
                    <a:effectLst>
                      <a:outerShdw blurRad="38100" dist="25400" dir="5400000" algn="ctr" rotWithShape="0">
                        <a:srgbClr val="6E747A">
                          <a:alpha val="43000"/>
                        </a:srgbClr>
                      </a:outerShdw>
                    </a:effectLst>
                  </a:rPr>
                  <a:t>Conservative Portfolio</a:t>
                </a:r>
              </a:p>
            </p:txBody>
          </p:sp>
          <p:sp>
            <p:nvSpPr>
              <p:cNvPr id="67" name="Oval 66">
                <a:extLst>
                  <a:ext uri="{FF2B5EF4-FFF2-40B4-BE49-F238E27FC236}">
                    <a16:creationId xmlns:a16="http://schemas.microsoft.com/office/drawing/2014/main" id="{29599E22-8B90-E38D-FF78-16D4E3C54ED8}"/>
                  </a:ext>
                </a:extLst>
              </p:cNvPr>
              <p:cNvSpPr/>
              <p:nvPr/>
            </p:nvSpPr>
            <p:spPr>
              <a:xfrm>
                <a:off x="5752051" y="2846775"/>
                <a:ext cx="209724" cy="209724"/>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68" name="TextBox 67">
                <a:extLst>
                  <a:ext uri="{FF2B5EF4-FFF2-40B4-BE49-F238E27FC236}">
                    <a16:creationId xmlns:a16="http://schemas.microsoft.com/office/drawing/2014/main" id="{76AD1A40-044A-2390-40A6-3B24E265A1C5}"/>
                  </a:ext>
                </a:extLst>
              </p:cNvPr>
              <p:cNvSpPr txBox="1"/>
              <p:nvPr/>
            </p:nvSpPr>
            <p:spPr>
              <a:xfrm>
                <a:off x="7417266" y="1914089"/>
                <a:ext cx="1459684" cy="646331"/>
              </a:xfrm>
              <a:prstGeom prst="rect">
                <a:avLst/>
              </a:prstGeom>
              <a:noFill/>
            </p:spPr>
            <p:txBody>
              <a:bodyPr wrap="square" rtlCol="0">
                <a:spAutoFit/>
              </a:bodyPr>
              <a:lstStyle/>
              <a:p>
                <a:r>
                  <a:rPr lang="en-US" dirty="0">
                    <a:ln w="0"/>
                    <a:solidFill>
                      <a:schemeClr val="accent6"/>
                    </a:solidFill>
                    <a:effectLst>
                      <a:outerShdw blurRad="38100" dist="25400" dir="5400000" algn="ctr" rotWithShape="0">
                        <a:srgbClr val="6E747A">
                          <a:alpha val="43000"/>
                        </a:srgbClr>
                      </a:outerShdw>
                    </a:effectLst>
                  </a:rPr>
                  <a:t>Moderate Portfolio</a:t>
                </a:r>
              </a:p>
            </p:txBody>
          </p:sp>
          <p:sp>
            <p:nvSpPr>
              <p:cNvPr id="69" name="Oval 68">
                <a:extLst>
                  <a:ext uri="{FF2B5EF4-FFF2-40B4-BE49-F238E27FC236}">
                    <a16:creationId xmlns:a16="http://schemas.microsoft.com/office/drawing/2014/main" id="{A532D6E2-39CB-078C-69EB-A8645177B2E5}"/>
                  </a:ext>
                </a:extLst>
              </p:cNvPr>
              <p:cNvSpPr/>
              <p:nvPr/>
            </p:nvSpPr>
            <p:spPr>
              <a:xfrm>
                <a:off x="7085901" y="2010672"/>
                <a:ext cx="209724" cy="209724"/>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AF5E8876-C301-3C45-9784-3EC6F46D7FB0}"/>
                  </a:ext>
                </a:extLst>
              </p:cNvPr>
              <p:cNvSpPr txBox="1"/>
              <p:nvPr/>
            </p:nvSpPr>
            <p:spPr>
              <a:xfrm>
                <a:off x="8531604" y="1209412"/>
                <a:ext cx="1459684" cy="646331"/>
              </a:xfrm>
              <a:prstGeom prst="rect">
                <a:avLst/>
              </a:prstGeom>
              <a:noFill/>
            </p:spPr>
            <p:txBody>
              <a:bodyPr wrap="square" rtlCol="0">
                <a:spAutoFit/>
              </a:bodyPr>
              <a:lstStyle/>
              <a:p>
                <a:r>
                  <a:rPr lang="en-US" dirty="0">
                    <a:ln w="0"/>
                    <a:effectLst>
                      <a:outerShdw blurRad="38100" dist="25400" dir="5400000" algn="ctr" rotWithShape="0">
                        <a:srgbClr val="6E747A">
                          <a:alpha val="43000"/>
                        </a:srgbClr>
                      </a:outerShdw>
                    </a:effectLst>
                  </a:rPr>
                  <a:t>Aggressive Portfolio</a:t>
                </a:r>
              </a:p>
            </p:txBody>
          </p:sp>
          <p:sp>
            <p:nvSpPr>
              <p:cNvPr id="71" name="Oval 70">
                <a:extLst>
                  <a:ext uri="{FF2B5EF4-FFF2-40B4-BE49-F238E27FC236}">
                    <a16:creationId xmlns:a16="http://schemas.microsoft.com/office/drawing/2014/main" id="{17C9D76E-514F-9B40-C430-0445D342E25A}"/>
                  </a:ext>
                </a:extLst>
              </p:cNvPr>
              <p:cNvSpPr/>
              <p:nvPr/>
            </p:nvSpPr>
            <p:spPr>
              <a:xfrm>
                <a:off x="8200239" y="1305995"/>
                <a:ext cx="209724" cy="209724"/>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1FF676AC-8650-3E34-BAD1-66FBF4036156}"/>
                  </a:ext>
                </a:extLst>
              </p:cNvPr>
              <p:cNvSpPr txBox="1"/>
              <p:nvPr/>
            </p:nvSpPr>
            <p:spPr>
              <a:xfrm>
                <a:off x="3125494" y="3843882"/>
                <a:ext cx="1459684" cy="369332"/>
              </a:xfrm>
              <a:prstGeom prst="rect">
                <a:avLst/>
              </a:prstGeom>
              <a:noFill/>
            </p:spPr>
            <p:txBody>
              <a:bodyPr wrap="square" rtlCol="0">
                <a:spAutoFit/>
              </a:bodyPr>
              <a:lstStyle/>
              <a:p>
                <a:r>
                  <a:rPr lang="en-US" dirty="0">
                    <a:ln w="0"/>
                    <a:solidFill>
                      <a:schemeClr val="accent2"/>
                    </a:solidFill>
                    <a:effectLst>
                      <a:outerShdw blurRad="38100" dist="25400" dir="5400000" algn="ctr" rotWithShape="0">
                        <a:srgbClr val="6E747A">
                          <a:alpha val="43000"/>
                        </a:srgbClr>
                      </a:outerShdw>
                    </a:effectLst>
                  </a:rPr>
                  <a:t>CDs</a:t>
                </a:r>
              </a:p>
            </p:txBody>
          </p:sp>
          <p:sp>
            <p:nvSpPr>
              <p:cNvPr id="73" name="Oval 72">
                <a:extLst>
                  <a:ext uri="{FF2B5EF4-FFF2-40B4-BE49-F238E27FC236}">
                    <a16:creationId xmlns:a16="http://schemas.microsoft.com/office/drawing/2014/main" id="{FF26A8AD-4EF2-5415-3879-3BCC502A6E68}"/>
                  </a:ext>
                </a:extLst>
              </p:cNvPr>
              <p:cNvSpPr/>
              <p:nvPr/>
            </p:nvSpPr>
            <p:spPr>
              <a:xfrm>
                <a:off x="2874524" y="3925297"/>
                <a:ext cx="186413" cy="209724"/>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grpSp>
      </p:grpSp>
    </p:spTree>
    <p:extLst>
      <p:ext uri="{BB962C8B-B14F-4D97-AF65-F5344CB8AC3E}">
        <p14:creationId xmlns:p14="http://schemas.microsoft.com/office/powerpoint/2010/main" val="2784604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53E"/>
                </a:solidFill>
              </a:rPr>
              <a:t>Risk – Reward: Pay off Debt</a:t>
            </a:r>
          </a:p>
        </p:txBody>
      </p:sp>
      <p:sp>
        <p:nvSpPr>
          <p:cNvPr id="3" name="Content Placeholder 2"/>
          <p:cNvSpPr>
            <a:spLocks noGrp="1"/>
          </p:cNvSpPr>
          <p:nvPr>
            <p:ph idx="1"/>
          </p:nvPr>
        </p:nvSpPr>
        <p:spPr>
          <a:xfrm>
            <a:off x="236320" y="2037362"/>
            <a:ext cx="5245386" cy="4351338"/>
          </a:xfrm>
        </p:spPr>
        <p:txBody>
          <a:bodyPr>
            <a:normAutofit/>
          </a:bodyPr>
          <a:lstStyle/>
          <a:p>
            <a:pPr marL="285750" indent="-285750">
              <a:lnSpc>
                <a:spcPct val="110000"/>
              </a:lnSpc>
            </a:pPr>
            <a:r>
              <a:rPr lang="en-US" dirty="0"/>
              <a:t>Paying off a debt frees up the money you would be paying in interest each month</a:t>
            </a:r>
          </a:p>
          <a:p>
            <a:pPr marL="285750" indent="-285750">
              <a:lnSpc>
                <a:spcPct val="110000"/>
              </a:lnSpc>
            </a:pPr>
            <a:r>
              <a:rPr lang="en-US" dirty="0"/>
              <a:t>The higher the rate, the better it is to pay off</a:t>
            </a:r>
          </a:p>
          <a:p>
            <a:pPr marL="285750" indent="-285750">
              <a:lnSpc>
                <a:spcPct val="110000"/>
              </a:lnSpc>
            </a:pPr>
            <a:r>
              <a:rPr lang="en-US" dirty="0"/>
              <a:t>Lower, possibly tax deductible rates may be better to pay off more slowly</a:t>
            </a:r>
          </a:p>
        </p:txBody>
      </p:sp>
      <p:grpSp>
        <p:nvGrpSpPr>
          <p:cNvPr id="5" name="Group 4">
            <a:extLst>
              <a:ext uri="{FF2B5EF4-FFF2-40B4-BE49-F238E27FC236}">
                <a16:creationId xmlns:a16="http://schemas.microsoft.com/office/drawing/2014/main" id="{19E320B0-AA1E-4C6A-BBCC-F0B0B7999048}"/>
              </a:ext>
            </a:extLst>
          </p:cNvPr>
          <p:cNvGrpSpPr/>
          <p:nvPr/>
        </p:nvGrpSpPr>
        <p:grpSpPr>
          <a:xfrm>
            <a:off x="5481706" y="2743438"/>
            <a:ext cx="6710294" cy="3478218"/>
            <a:chOff x="1260643" y="1910607"/>
            <a:chExt cx="8909479" cy="4449949"/>
          </a:xfrm>
        </p:grpSpPr>
        <p:sp>
          <p:nvSpPr>
            <p:cNvPr id="6" name="TextBox 5">
              <a:extLst>
                <a:ext uri="{FF2B5EF4-FFF2-40B4-BE49-F238E27FC236}">
                  <a16:creationId xmlns:a16="http://schemas.microsoft.com/office/drawing/2014/main" id="{0A5AAD36-FC7E-4851-A62C-1E52938CD405}"/>
                </a:ext>
              </a:extLst>
            </p:cNvPr>
            <p:cNvSpPr txBox="1"/>
            <p:nvPr/>
          </p:nvSpPr>
          <p:spPr>
            <a:xfrm>
              <a:off x="8571565" y="2163010"/>
              <a:ext cx="1598557" cy="826901"/>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Aggressive Portfolio</a:t>
              </a:r>
            </a:p>
          </p:txBody>
        </p:sp>
        <p:sp>
          <p:nvSpPr>
            <p:cNvPr id="8" name="TextBox 7">
              <a:extLst>
                <a:ext uri="{FF2B5EF4-FFF2-40B4-BE49-F238E27FC236}">
                  <a16:creationId xmlns:a16="http://schemas.microsoft.com/office/drawing/2014/main" id="{6B40EED8-125E-45BF-B76B-235183595A07}"/>
                </a:ext>
              </a:extLst>
            </p:cNvPr>
            <p:cNvSpPr txBox="1"/>
            <p:nvPr/>
          </p:nvSpPr>
          <p:spPr>
            <a:xfrm>
              <a:off x="1260643" y="3346072"/>
              <a:ext cx="1767112" cy="826901"/>
            </a:xfrm>
            <a:prstGeom prst="rect">
              <a:avLst/>
            </a:prstGeom>
            <a:noFill/>
          </p:spPr>
          <p:txBody>
            <a:bodyPr wrap="square" rtlCol="0">
              <a:spAutoFit/>
            </a:bodyPr>
            <a:lstStyle/>
            <a:p>
              <a:pPr algn="ctr"/>
              <a:r>
                <a:rPr lang="en-US" b="1" dirty="0"/>
                <a:t>POTENTIAL</a:t>
              </a:r>
              <a:br>
                <a:rPr lang="en-US" b="1" dirty="0"/>
              </a:br>
              <a:r>
                <a:rPr lang="en-US" b="1" dirty="0"/>
                <a:t>REWARD</a:t>
              </a:r>
            </a:p>
          </p:txBody>
        </p:sp>
        <p:grpSp>
          <p:nvGrpSpPr>
            <p:cNvPr id="9" name="Group 8">
              <a:extLst>
                <a:ext uri="{FF2B5EF4-FFF2-40B4-BE49-F238E27FC236}">
                  <a16:creationId xmlns:a16="http://schemas.microsoft.com/office/drawing/2014/main" id="{9D2B0BB0-4F5C-4799-86C0-2F299E19EDD1}"/>
                </a:ext>
              </a:extLst>
            </p:cNvPr>
            <p:cNvGrpSpPr/>
            <p:nvPr/>
          </p:nvGrpSpPr>
          <p:grpSpPr>
            <a:xfrm>
              <a:off x="3042451" y="1910607"/>
              <a:ext cx="6448354" cy="4449949"/>
              <a:chOff x="2218888" y="914400"/>
              <a:chExt cx="7362234" cy="5201182"/>
            </a:xfrm>
          </p:grpSpPr>
          <p:cxnSp>
            <p:nvCxnSpPr>
              <p:cNvPr id="10" name="Straight Connector 9">
                <a:extLst>
                  <a:ext uri="{FF2B5EF4-FFF2-40B4-BE49-F238E27FC236}">
                    <a16:creationId xmlns:a16="http://schemas.microsoft.com/office/drawing/2014/main" id="{D6EC6C25-0D24-4C15-99E0-8BAB9F1AFF79}"/>
                  </a:ext>
                </a:extLst>
              </p:cNvPr>
              <p:cNvCxnSpPr/>
              <p:nvPr/>
            </p:nvCxnSpPr>
            <p:spPr>
              <a:xfrm>
                <a:off x="2323750" y="914400"/>
                <a:ext cx="0" cy="4471332"/>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351B6983-5981-4F4F-A2DE-5E4900CAC955}"/>
                  </a:ext>
                </a:extLst>
              </p:cNvPr>
              <p:cNvCxnSpPr/>
              <p:nvPr/>
            </p:nvCxnSpPr>
            <p:spPr>
              <a:xfrm>
                <a:off x="2323750" y="5385732"/>
                <a:ext cx="6207854" cy="0"/>
              </a:xfrm>
              <a:prstGeom prst="line">
                <a:avLst/>
              </a:prstGeom>
            </p:spPr>
            <p:style>
              <a:lnRef idx="1">
                <a:schemeClr val="dk1"/>
              </a:lnRef>
              <a:fillRef idx="0">
                <a:schemeClr val="dk1"/>
              </a:fillRef>
              <a:effectRef idx="0">
                <a:schemeClr val="dk1"/>
              </a:effectRef>
              <a:fontRef idx="minor">
                <a:schemeClr val="tx1"/>
              </a:fontRef>
            </p:style>
          </p:cxnSp>
          <p:sp>
            <p:nvSpPr>
              <p:cNvPr id="12" name="TextBox 11">
                <a:extLst>
                  <a:ext uri="{FF2B5EF4-FFF2-40B4-BE49-F238E27FC236}">
                    <a16:creationId xmlns:a16="http://schemas.microsoft.com/office/drawing/2014/main" id="{74B037F1-3D01-49F2-A696-BF0D1C450741}"/>
                  </a:ext>
                </a:extLst>
              </p:cNvPr>
              <p:cNvSpPr txBox="1"/>
              <p:nvPr/>
            </p:nvSpPr>
            <p:spPr>
              <a:xfrm>
                <a:off x="4950903" y="5563298"/>
                <a:ext cx="1409350" cy="552284"/>
              </a:xfrm>
              <a:prstGeom prst="rect">
                <a:avLst/>
              </a:prstGeom>
              <a:noFill/>
            </p:spPr>
            <p:txBody>
              <a:bodyPr wrap="square" rtlCol="0">
                <a:spAutoFit/>
              </a:bodyPr>
              <a:lstStyle/>
              <a:p>
                <a:pPr algn="ctr"/>
                <a:r>
                  <a:rPr lang="en-US" b="1" dirty="0"/>
                  <a:t>RISK</a:t>
                </a:r>
              </a:p>
            </p:txBody>
          </p:sp>
          <p:sp>
            <p:nvSpPr>
              <p:cNvPr id="13" name="TextBox 12">
                <a:extLst>
                  <a:ext uri="{FF2B5EF4-FFF2-40B4-BE49-F238E27FC236}">
                    <a16:creationId xmlns:a16="http://schemas.microsoft.com/office/drawing/2014/main" id="{AE90E4F2-5B66-4A0A-8D3E-DF54CC06C90A}"/>
                  </a:ext>
                </a:extLst>
              </p:cNvPr>
              <p:cNvSpPr txBox="1"/>
              <p:nvPr/>
            </p:nvSpPr>
            <p:spPr>
              <a:xfrm>
                <a:off x="2550252" y="4828874"/>
                <a:ext cx="2139193" cy="552284"/>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Local Bank</a:t>
                </a:r>
              </a:p>
            </p:txBody>
          </p:sp>
          <p:sp>
            <p:nvSpPr>
              <p:cNvPr id="14" name="Oval 13">
                <a:extLst>
                  <a:ext uri="{FF2B5EF4-FFF2-40B4-BE49-F238E27FC236}">
                    <a16:creationId xmlns:a16="http://schemas.microsoft.com/office/drawing/2014/main" id="{607E1663-7E5E-49BF-B72A-C45190D86E5A}"/>
                  </a:ext>
                </a:extLst>
              </p:cNvPr>
              <p:cNvSpPr/>
              <p:nvPr/>
            </p:nvSpPr>
            <p:spPr>
              <a:xfrm>
                <a:off x="2218888" y="4925458"/>
                <a:ext cx="209724" cy="209724"/>
              </a:xfrm>
              <a:prstGeom prst="ellipse">
                <a:avLst/>
              </a:prstGeom>
              <a:solidFill>
                <a:schemeClr val="accent3"/>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4094BC29-2E34-4DF6-9ED0-5142788C12D3}"/>
                  </a:ext>
                </a:extLst>
              </p:cNvPr>
              <p:cNvSpPr txBox="1"/>
              <p:nvPr/>
            </p:nvSpPr>
            <p:spPr>
              <a:xfrm>
                <a:off x="2550249" y="4315654"/>
                <a:ext cx="2017544" cy="552284"/>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Online Bank</a:t>
                </a:r>
              </a:p>
            </p:txBody>
          </p:sp>
          <p:sp>
            <p:nvSpPr>
              <p:cNvPr id="16" name="Oval 15">
                <a:extLst>
                  <a:ext uri="{FF2B5EF4-FFF2-40B4-BE49-F238E27FC236}">
                    <a16:creationId xmlns:a16="http://schemas.microsoft.com/office/drawing/2014/main" id="{14AC6C41-5F4A-43D6-9C3C-9637F24004B7}"/>
                  </a:ext>
                </a:extLst>
              </p:cNvPr>
              <p:cNvSpPr/>
              <p:nvPr/>
            </p:nvSpPr>
            <p:spPr>
              <a:xfrm>
                <a:off x="2218888" y="4412236"/>
                <a:ext cx="209724" cy="209724"/>
              </a:xfrm>
              <a:prstGeom prst="ellipse">
                <a:avLst/>
              </a:prstGeom>
              <a:solidFill>
                <a:schemeClr val="accent3"/>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solidFill>
                    <a:schemeClr val="accent3"/>
                  </a:solidFill>
                </a:endParaRPr>
              </a:p>
            </p:txBody>
          </p:sp>
          <p:sp>
            <p:nvSpPr>
              <p:cNvPr id="17" name="TextBox 16">
                <a:extLst>
                  <a:ext uri="{FF2B5EF4-FFF2-40B4-BE49-F238E27FC236}">
                    <a16:creationId xmlns:a16="http://schemas.microsoft.com/office/drawing/2014/main" id="{D59AE04F-63DE-4585-9124-9619474EA134}"/>
                  </a:ext>
                </a:extLst>
              </p:cNvPr>
              <p:cNvSpPr txBox="1"/>
              <p:nvPr/>
            </p:nvSpPr>
            <p:spPr>
              <a:xfrm>
                <a:off x="2550252" y="2779551"/>
                <a:ext cx="3080158" cy="552284"/>
              </a:xfrm>
              <a:prstGeom prst="rect">
                <a:avLst/>
              </a:prstGeom>
              <a:noFill/>
            </p:spPr>
            <p:txBody>
              <a:bodyPr wrap="square" rtlCol="0">
                <a:spAutoFit/>
              </a:bodyPr>
              <a:lstStyle/>
              <a:p>
                <a:r>
                  <a:rPr lang="en-US" b="1" dirty="0">
                    <a:ln w="0"/>
                    <a:solidFill>
                      <a:srgbClr val="A31F34"/>
                    </a:solidFill>
                    <a:effectLst>
                      <a:outerShdw blurRad="38100" dist="25400" dir="5400000" algn="ctr" rotWithShape="0">
                        <a:srgbClr val="6E747A">
                          <a:alpha val="43000"/>
                        </a:srgbClr>
                      </a:outerShdw>
                    </a:effectLst>
                  </a:rPr>
                  <a:t>Payoff Low % Debt</a:t>
                </a:r>
              </a:p>
            </p:txBody>
          </p:sp>
          <p:sp>
            <p:nvSpPr>
              <p:cNvPr id="18" name="Oval 17">
                <a:extLst>
                  <a:ext uri="{FF2B5EF4-FFF2-40B4-BE49-F238E27FC236}">
                    <a16:creationId xmlns:a16="http://schemas.microsoft.com/office/drawing/2014/main" id="{0C09A861-09F9-4C37-9D29-46A9CF05318B}"/>
                  </a:ext>
                </a:extLst>
              </p:cNvPr>
              <p:cNvSpPr/>
              <p:nvPr/>
            </p:nvSpPr>
            <p:spPr>
              <a:xfrm>
                <a:off x="2218888" y="2876135"/>
                <a:ext cx="209724" cy="209724"/>
              </a:xfrm>
              <a:prstGeom prst="ellipse">
                <a:avLst/>
              </a:prstGeom>
              <a:solidFill>
                <a:srgbClr val="A31F34"/>
              </a:soli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09D900C4-830A-495E-97AF-E8E4E494327B}"/>
                  </a:ext>
                </a:extLst>
              </p:cNvPr>
              <p:cNvSpPr txBox="1"/>
              <p:nvPr/>
            </p:nvSpPr>
            <p:spPr>
              <a:xfrm>
                <a:off x="2550250" y="1297494"/>
                <a:ext cx="3080155" cy="552284"/>
              </a:xfrm>
              <a:prstGeom prst="rect">
                <a:avLst/>
              </a:prstGeom>
              <a:noFill/>
            </p:spPr>
            <p:txBody>
              <a:bodyPr wrap="square" rtlCol="0">
                <a:spAutoFit/>
              </a:bodyPr>
              <a:lstStyle/>
              <a:p>
                <a:r>
                  <a:rPr lang="en-US" b="1" dirty="0">
                    <a:ln w="0"/>
                    <a:solidFill>
                      <a:srgbClr val="A31F34"/>
                    </a:solidFill>
                    <a:effectLst>
                      <a:outerShdw blurRad="38100" dist="25400" dir="5400000" algn="ctr" rotWithShape="0">
                        <a:srgbClr val="6E747A">
                          <a:alpha val="43000"/>
                        </a:srgbClr>
                      </a:outerShdw>
                    </a:effectLst>
                  </a:rPr>
                  <a:t>Payoff High % Debt</a:t>
                </a:r>
              </a:p>
            </p:txBody>
          </p:sp>
          <p:sp>
            <p:nvSpPr>
              <p:cNvPr id="20" name="Oval 19">
                <a:extLst>
                  <a:ext uri="{FF2B5EF4-FFF2-40B4-BE49-F238E27FC236}">
                    <a16:creationId xmlns:a16="http://schemas.microsoft.com/office/drawing/2014/main" id="{3C07BF73-EBE2-4266-97C2-4FD6AF8E0EA8}"/>
                  </a:ext>
                </a:extLst>
              </p:cNvPr>
              <p:cNvSpPr/>
              <p:nvPr/>
            </p:nvSpPr>
            <p:spPr>
              <a:xfrm>
                <a:off x="2218888" y="1394078"/>
                <a:ext cx="209724" cy="209724"/>
              </a:xfrm>
              <a:prstGeom prst="ellipse">
                <a:avLst/>
              </a:prstGeom>
              <a:solidFill>
                <a:srgbClr val="A31F34"/>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1659D017-331D-4CD8-BC5F-10D00DD5095C}"/>
                  </a:ext>
                </a:extLst>
              </p:cNvPr>
              <p:cNvSpPr txBox="1"/>
              <p:nvPr/>
            </p:nvSpPr>
            <p:spPr>
              <a:xfrm>
                <a:off x="4689446" y="3659215"/>
                <a:ext cx="3080153" cy="552284"/>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Short Term Bonds</a:t>
                </a:r>
              </a:p>
            </p:txBody>
          </p:sp>
          <p:sp>
            <p:nvSpPr>
              <p:cNvPr id="22" name="Oval 21">
                <a:extLst>
                  <a:ext uri="{FF2B5EF4-FFF2-40B4-BE49-F238E27FC236}">
                    <a16:creationId xmlns:a16="http://schemas.microsoft.com/office/drawing/2014/main" id="{4AAF5B3E-655A-489C-B73E-93AF91DE4DCC}"/>
                  </a:ext>
                </a:extLst>
              </p:cNvPr>
              <p:cNvSpPr/>
              <p:nvPr/>
            </p:nvSpPr>
            <p:spPr>
              <a:xfrm>
                <a:off x="4358082" y="3755799"/>
                <a:ext cx="209724" cy="209724"/>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EEE15EFE-4FD3-4908-985C-2916984456D5}"/>
                  </a:ext>
                </a:extLst>
              </p:cNvPr>
              <p:cNvSpPr txBox="1"/>
              <p:nvPr/>
            </p:nvSpPr>
            <p:spPr>
              <a:xfrm>
                <a:off x="6083415" y="2750193"/>
                <a:ext cx="2326538" cy="966496"/>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Conservative Portfolio</a:t>
                </a:r>
              </a:p>
            </p:txBody>
          </p:sp>
          <p:sp>
            <p:nvSpPr>
              <p:cNvPr id="24" name="Oval 23">
                <a:extLst>
                  <a:ext uri="{FF2B5EF4-FFF2-40B4-BE49-F238E27FC236}">
                    <a16:creationId xmlns:a16="http://schemas.microsoft.com/office/drawing/2014/main" id="{247B47ED-E26A-432C-B30D-F018EDB2EC9D}"/>
                  </a:ext>
                </a:extLst>
              </p:cNvPr>
              <p:cNvSpPr/>
              <p:nvPr/>
            </p:nvSpPr>
            <p:spPr>
              <a:xfrm>
                <a:off x="5752051" y="2846775"/>
                <a:ext cx="209724" cy="209724"/>
              </a:xfrm>
              <a:prstGeom prst="ellipse">
                <a:avLst/>
              </a:prstGeom>
              <a:solidFill>
                <a:schemeClr val="accent3"/>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solidFill>
                    <a:schemeClr val="accent3"/>
                  </a:solidFill>
                </a:endParaRPr>
              </a:p>
            </p:txBody>
          </p:sp>
          <p:sp>
            <p:nvSpPr>
              <p:cNvPr id="25" name="TextBox 24">
                <a:extLst>
                  <a:ext uri="{FF2B5EF4-FFF2-40B4-BE49-F238E27FC236}">
                    <a16:creationId xmlns:a16="http://schemas.microsoft.com/office/drawing/2014/main" id="{1DB5A5A1-989E-456E-AD87-A42D10F6D763}"/>
                  </a:ext>
                </a:extLst>
              </p:cNvPr>
              <p:cNvSpPr txBox="1"/>
              <p:nvPr/>
            </p:nvSpPr>
            <p:spPr>
              <a:xfrm>
                <a:off x="7417264" y="1914090"/>
                <a:ext cx="2163858" cy="966496"/>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Moderate Portfolio</a:t>
                </a:r>
              </a:p>
            </p:txBody>
          </p:sp>
          <p:sp>
            <p:nvSpPr>
              <p:cNvPr id="26" name="Oval 25">
                <a:extLst>
                  <a:ext uri="{FF2B5EF4-FFF2-40B4-BE49-F238E27FC236}">
                    <a16:creationId xmlns:a16="http://schemas.microsoft.com/office/drawing/2014/main" id="{BBA83B27-F66E-4543-9013-B7B6A1E7DFE9}"/>
                  </a:ext>
                </a:extLst>
              </p:cNvPr>
              <p:cNvSpPr/>
              <p:nvPr/>
            </p:nvSpPr>
            <p:spPr>
              <a:xfrm>
                <a:off x="7085901" y="2010672"/>
                <a:ext cx="209724" cy="209724"/>
              </a:xfrm>
              <a:prstGeom prst="ellipse">
                <a:avLst/>
              </a:prstGeom>
              <a:solidFill>
                <a:schemeClr val="accent3"/>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solidFill>
                    <a:schemeClr val="accent3"/>
                  </a:solidFill>
                </a:endParaRPr>
              </a:p>
            </p:txBody>
          </p:sp>
          <p:sp>
            <p:nvSpPr>
              <p:cNvPr id="27" name="Oval 26">
                <a:extLst>
                  <a:ext uri="{FF2B5EF4-FFF2-40B4-BE49-F238E27FC236}">
                    <a16:creationId xmlns:a16="http://schemas.microsoft.com/office/drawing/2014/main" id="{41E78CFD-5F65-4B38-92F7-5A4EBB81E8C3}"/>
                  </a:ext>
                </a:extLst>
              </p:cNvPr>
              <p:cNvSpPr/>
              <p:nvPr/>
            </p:nvSpPr>
            <p:spPr>
              <a:xfrm>
                <a:off x="8200239" y="1305995"/>
                <a:ext cx="209724" cy="209724"/>
              </a:xfrm>
              <a:prstGeom prst="ellipse">
                <a:avLst/>
              </a:prstGeom>
              <a:solidFill>
                <a:schemeClr val="accent3"/>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solidFill>
                    <a:schemeClr val="accent3"/>
                  </a:solidFill>
                </a:endParaRPr>
              </a:p>
            </p:txBody>
          </p:sp>
        </p:grpSp>
      </p:grpSp>
      <p:sp>
        <p:nvSpPr>
          <p:cNvPr id="28" name="TextBox 27">
            <a:extLst>
              <a:ext uri="{FF2B5EF4-FFF2-40B4-BE49-F238E27FC236}">
                <a16:creationId xmlns:a16="http://schemas.microsoft.com/office/drawing/2014/main" id="{82F42BCA-4731-1889-38EA-7F1D46812A0C}"/>
              </a:ext>
            </a:extLst>
          </p:cNvPr>
          <p:cNvSpPr txBox="1"/>
          <p:nvPr/>
        </p:nvSpPr>
        <p:spPr>
          <a:xfrm>
            <a:off x="7586110" y="4742780"/>
            <a:ext cx="1330919" cy="369332"/>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CDs</a:t>
            </a:r>
          </a:p>
        </p:txBody>
      </p:sp>
      <p:sp>
        <p:nvSpPr>
          <p:cNvPr id="29" name="Oval 28">
            <a:extLst>
              <a:ext uri="{FF2B5EF4-FFF2-40B4-BE49-F238E27FC236}">
                <a16:creationId xmlns:a16="http://schemas.microsoft.com/office/drawing/2014/main" id="{D7ED4DE9-D27D-40A4-15E5-4099629B17F1}"/>
              </a:ext>
            </a:extLst>
          </p:cNvPr>
          <p:cNvSpPr/>
          <p:nvPr/>
        </p:nvSpPr>
        <p:spPr>
          <a:xfrm>
            <a:off x="7404844" y="4835361"/>
            <a:ext cx="138349" cy="140250"/>
          </a:xfrm>
          <a:prstGeom prst="ellipse">
            <a:avLst/>
          </a:prstGeom>
          <a:solidFill>
            <a:schemeClr val="accent3"/>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solidFill>
                <a:schemeClr val="accent3"/>
              </a:solidFill>
            </a:endParaRPr>
          </a:p>
        </p:txBody>
      </p:sp>
    </p:spTree>
    <p:extLst>
      <p:ext uri="{BB962C8B-B14F-4D97-AF65-F5344CB8AC3E}">
        <p14:creationId xmlns:p14="http://schemas.microsoft.com/office/powerpoint/2010/main" val="3747992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853E"/>
                </a:solidFill>
              </a:rPr>
              <a:t>Risk – Reward: Savings Accounts</a:t>
            </a:r>
          </a:p>
        </p:txBody>
      </p:sp>
      <p:sp>
        <p:nvSpPr>
          <p:cNvPr id="4" name="Content Placeholder 2">
            <a:extLst>
              <a:ext uri="{FF2B5EF4-FFF2-40B4-BE49-F238E27FC236}">
                <a16:creationId xmlns:a16="http://schemas.microsoft.com/office/drawing/2014/main" id="{A1AB97C4-D650-405F-8A1E-C9231CCCE650}"/>
              </a:ext>
            </a:extLst>
          </p:cNvPr>
          <p:cNvSpPr txBox="1">
            <a:spLocks/>
          </p:cNvSpPr>
          <p:nvPr/>
        </p:nvSpPr>
        <p:spPr>
          <a:xfrm>
            <a:off x="178446" y="2141537"/>
            <a:ext cx="5168593" cy="435133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r>
              <a:rPr lang="en-US" dirty="0"/>
              <a:t>Likely the least optimal choice for amounts over your target reserve</a:t>
            </a:r>
          </a:p>
          <a:p>
            <a:pPr marL="285750" indent="-285750"/>
            <a:endParaRPr lang="en-US" dirty="0"/>
          </a:p>
          <a:p>
            <a:pPr marL="285750" indent="-285750"/>
            <a:r>
              <a:rPr lang="en-US" dirty="0"/>
              <a:t>National Average (06/24): 0.59%</a:t>
            </a:r>
          </a:p>
          <a:p>
            <a:pPr marL="285750" indent="-285750"/>
            <a:r>
              <a:rPr lang="en-US" dirty="0"/>
              <a:t>Highest Rates (06/24): ~5.3%</a:t>
            </a:r>
          </a:p>
          <a:p>
            <a:pPr marL="285750" indent="-285750"/>
            <a:r>
              <a:rPr lang="en-US" dirty="0"/>
              <a:t>Inflation (2001 – 2022): ~2.5%</a:t>
            </a:r>
          </a:p>
          <a:p>
            <a:pPr marL="285750" indent="-285750"/>
            <a:endParaRPr lang="en-US" dirty="0"/>
          </a:p>
          <a:p>
            <a:pPr marL="285750" indent="-285750"/>
            <a:r>
              <a:rPr lang="en-US" dirty="0"/>
              <a:t>  CDs introduce lockup but higher return</a:t>
            </a:r>
          </a:p>
        </p:txBody>
      </p:sp>
      <p:grpSp>
        <p:nvGrpSpPr>
          <p:cNvPr id="5" name="Group 4">
            <a:extLst>
              <a:ext uri="{FF2B5EF4-FFF2-40B4-BE49-F238E27FC236}">
                <a16:creationId xmlns:a16="http://schemas.microsoft.com/office/drawing/2014/main" id="{04449FCD-873F-431D-8B46-613E95BC69FC}"/>
              </a:ext>
            </a:extLst>
          </p:cNvPr>
          <p:cNvGrpSpPr/>
          <p:nvPr/>
        </p:nvGrpSpPr>
        <p:grpSpPr>
          <a:xfrm>
            <a:off x="5481706" y="2743438"/>
            <a:ext cx="6710294" cy="3478218"/>
            <a:chOff x="1260643" y="1910607"/>
            <a:chExt cx="8909479" cy="4449949"/>
          </a:xfrm>
        </p:grpSpPr>
        <p:sp>
          <p:nvSpPr>
            <p:cNvPr id="7" name="TextBox 6">
              <a:extLst>
                <a:ext uri="{FF2B5EF4-FFF2-40B4-BE49-F238E27FC236}">
                  <a16:creationId xmlns:a16="http://schemas.microsoft.com/office/drawing/2014/main" id="{2D53023B-5498-46D7-B9AD-00FC53B32A3B}"/>
                </a:ext>
              </a:extLst>
            </p:cNvPr>
            <p:cNvSpPr txBox="1"/>
            <p:nvPr/>
          </p:nvSpPr>
          <p:spPr>
            <a:xfrm>
              <a:off x="8571565" y="2163010"/>
              <a:ext cx="1598557" cy="826901"/>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Aggressive Portfolio</a:t>
              </a:r>
            </a:p>
          </p:txBody>
        </p:sp>
        <p:sp>
          <p:nvSpPr>
            <p:cNvPr id="8" name="TextBox 7">
              <a:extLst>
                <a:ext uri="{FF2B5EF4-FFF2-40B4-BE49-F238E27FC236}">
                  <a16:creationId xmlns:a16="http://schemas.microsoft.com/office/drawing/2014/main" id="{DFE68B3B-A3FC-4A20-A253-855C92875E11}"/>
                </a:ext>
              </a:extLst>
            </p:cNvPr>
            <p:cNvSpPr txBox="1"/>
            <p:nvPr/>
          </p:nvSpPr>
          <p:spPr>
            <a:xfrm>
              <a:off x="1260643" y="3346072"/>
              <a:ext cx="1767112" cy="826901"/>
            </a:xfrm>
            <a:prstGeom prst="rect">
              <a:avLst/>
            </a:prstGeom>
            <a:noFill/>
          </p:spPr>
          <p:txBody>
            <a:bodyPr wrap="square" rtlCol="0">
              <a:spAutoFit/>
            </a:bodyPr>
            <a:lstStyle/>
            <a:p>
              <a:pPr algn="ctr"/>
              <a:r>
                <a:rPr lang="en-US" b="1" dirty="0"/>
                <a:t>POTENTIAL</a:t>
              </a:r>
              <a:br>
                <a:rPr lang="en-US" b="1" dirty="0"/>
              </a:br>
              <a:r>
                <a:rPr lang="en-US" b="1" dirty="0"/>
                <a:t>REWARD</a:t>
              </a:r>
            </a:p>
          </p:txBody>
        </p:sp>
        <p:grpSp>
          <p:nvGrpSpPr>
            <p:cNvPr id="9" name="Group 8">
              <a:extLst>
                <a:ext uri="{FF2B5EF4-FFF2-40B4-BE49-F238E27FC236}">
                  <a16:creationId xmlns:a16="http://schemas.microsoft.com/office/drawing/2014/main" id="{242B1FE8-F56A-4529-94CA-E8A004FA8451}"/>
                </a:ext>
              </a:extLst>
            </p:cNvPr>
            <p:cNvGrpSpPr/>
            <p:nvPr/>
          </p:nvGrpSpPr>
          <p:grpSpPr>
            <a:xfrm>
              <a:off x="3042451" y="1910607"/>
              <a:ext cx="6448354" cy="4449949"/>
              <a:chOff x="2218888" y="914400"/>
              <a:chExt cx="7362234" cy="5201182"/>
            </a:xfrm>
          </p:grpSpPr>
          <p:cxnSp>
            <p:nvCxnSpPr>
              <p:cNvPr id="10" name="Straight Connector 9">
                <a:extLst>
                  <a:ext uri="{FF2B5EF4-FFF2-40B4-BE49-F238E27FC236}">
                    <a16:creationId xmlns:a16="http://schemas.microsoft.com/office/drawing/2014/main" id="{169A3424-F3F2-4964-9A2B-350C308414E3}"/>
                  </a:ext>
                </a:extLst>
              </p:cNvPr>
              <p:cNvCxnSpPr/>
              <p:nvPr/>
            </p:nvCxnSpPr>
            <p:spPr>
              <a:xfrm>
                <a:off x="2323750" y="914400"/>
                <a:ext cx="0" cy="4471332"/>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F73F597D-722F-4B6D-9EC8-D06DA1AF7ACD}"/>
                  </a:ext>
                </a:extLst>
              </p:cNvPr>
              <p:cNvCxnSpPr/>
              <p:nvPr/>
            </p:nvCxnSpPr>
            <p:spPr>
              <a:xfrm>
                <a:off x="2323750" y="5385732"/>
                <a:ext cx="6207854" cy="0"/>
              </a:xfrm>
              <a:prstGeom prst="line">
                <a:avLst/>
              </a:prstGeom>
            </p:spPr>
            <p:style>
              <a:lnRef idx="1">
                <a:schemeClr val="dk1"/>
              </a:lnRef>
              <a:fillRef idx="0">
                <a:schemeClr val="dk1"/>
              </a:fillRef>
              <a:effectRef idx="0">
                <a:schemeClr val="dk1"/>
              </a:effectRef>
              <a:fontRef idx="minor">
                <a:schemeClr val="tx1"/>
              </a:fontRef>
            </p:style>
          </p:cxnSp>
          <p:sp>
            <p:nvSpPr>
              <p:cNvPr id="12" name="TextBox 11">
                <a:extLst>
                  <a:ext uri="{FF2B5EF4-FFF2-40B4-BE49-F238E27FC236}">
                    <a16:creationId xmlns:a16="http://schemas.microsoft.com/office/drawing/2014/main" id="{17415863-0CA8-4A3C-B790-9343C6C89557}"/>
                  </a:ext>
                </a:extLst>
              </p:cNvPr>
              <p:cNvSpPr txBox="1"/>
              <p:nvPr/>
            </p:nvSpPr>
            <p:spPr>
              <a:xfrm>
                <a:off x="4950903" y="5563298"/>
                <a:ext cx="1409350" cy="552284"/>
              </a:xfrm>
              <a:prstGeom prst="rect">
                <a:avLst/>
              </a:prstGeom>
              <a:noFill/>
            </p:spPr>
            <p:txBody>
              <a:bodyPr wrap="square" rtlCol="0">
                <a:spAutoFit/>
              </a:bodyPr>
              <a:lstStyle/>
              <a:p>
                <a:pPr algn="ctr"/>
                <a:r>
                  <a:rPr lang="en-US" b="1" dirty="0"/>
                  <a:t>RISK</a:t>
                </a:r>
              </a:p>
            </p:txBody>
          </p:sp>
          <p:sp>
            <p:nvSpPr>
              <p:cNvPr id="13" name="TextBox 12">
                <a:extLst>
                  <a:ext uri="{FF2B5EF4-FFF2-40B4-BE49-F238E27FC236}">
                    <a16:creationId xmlns:a16="http://schemas.microsoft.com/office/drawing/2014/main" id="{69386CFA-B264-4B64-BA24-18C2FCEE6EFE}"/>
                  </a:ext>
                </a:extLst>
              </p:cNvPr>
              <p:cNvSpPr txBox="1"/>
              <p:nvPr/>
            </p:nvSpPr>
            <p:spPr>
              <a:xfrm>
                <a:off x="2550252" y="4828874"/>
                <a:ext cx="2355656" cy="552284"/>
              </a:xfrm>
              <a:prstGeom prst="rect">
                <a:avLst/>
              </a:prstGeom>
              <a:noFill/>
            </p:spPr>
            <p:txBody>
              <a:bodyPr wrap="square" rtlCol="0">
                <a:spAutoFit/>
              </a:bodyPr>
              <a:lstStyle/>
              <a:p>
                <a:r>
                  <a:rPr lang="en-US" b="1" dirty="0">
                    <a:ln w="0"/>
                    <a:solidFill>
                      <a:srgbClr val="A31F34"/>
                    </a:solidFill>
                    <a:effectLst>
                      <a:outerShdw blurRad="38100" dist="25400" dir="5400000" algn="ctr" rotWithShape="0">
                        <a:srgbClr val="6E747A">
                          <a:alpha val="43000"/>
                        </a:srgbClr>
                      </a:outerShdw>
                    </a:effectLst>
                  </a:rPr>
                  <a:t>Local Bank</a:t>
                </a:r>
              </a:p>
            </p:txBody>
          </p:sp>
          <p:sp>
            <p:nvSpPr>
              <p:cNvPr id="14" name="Oval 13">
                <a:extLst>
                  <a:ext uri="{FF2B5EF4-FFF2-40B4-BE49-F238E27FC236}">
                    <a16:creationId xmlns:a16="http://schemas.microsoft.com/office/drawing/2014/main" id="{3EE7EC23-04AC-4C05-9E75-C3D69101B82A}"/>
                  </a:ext>
                </a:extLst>
              </p:cNvPr>
              <p:cNvSpPr/>
              <p:nvPr/>
            </p:nvSpPr>
            <p:spPr>
              <a:xfrm>
                <a:off x="2218888" y="4925458"/>
                <a:ext cx="230945" cy="209724"/>
              </a:xfrm>
              <a:prstGeom prst="ellipse">
                <a:avLst/>
              </a:prstGeom>
              <a:solidFill>
                <a:srgbClr val="A31F34"/>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029D1606-F97C-4FD8-9A44-E4604DEDD8F6}"/>
                  </a:ext>
                </a:extLst>
              </p:cNvPr>
              <p:cNvSpPr txBox="1"/>
              <p:nvPr/>
            </p:nvSpPr>
            <p:spPr>
              <a:xfrm>
                <a:off x="2550252" y="2779551"/>
                <a:ext cx="3080158" cy="552284"/>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Payoff Low % Debt</a:t>
                </a:r>
              </a:p>
            </p:txBody>
          </p:sp>
          <p:sp>
            <p:nvSpPr>
              <p:cNvPr id="18" name="Oval 17">
                <a:extLst>
                  <a:ext uri="{FF2B5EF4-FFF2-40B4-BE49-F238E27FC236}">
                    <a16:creationId xmlns:a16="http://schemas.microsoft.com/office/drawing/2014/main" id="{A25B30C1-95F2-42DF-9B85-85790DD9F03F}"/>
                  </a:ext>
                </a:extLst>
              </p:cNvPr>
              <p:cNvSpPr/>
              <p:nvPr/>
            </p:nvSpPr>
            <p:spPr>
              <a:xfrm>
                <a:off x="2218888" y="2876135"/>
                <a:ext cx="209724" cy="209724"/>
              </a:xfrm>
              <a:prstGeom prst="ellipse">
                <a:avLst/>
              </a:prstGeom>
              <a:solidFill>
                <a:schemeClr val="accent3"/>
              </a:soli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4F6D11FC-F7BB-415C-8D44-E003242D87FD}"/>
                  </a:ext>
                </a:extLst>
              </p:cNvPr>
              <p:cNvSpPr txBox="1"/>
              <p:nvPr/>
            </p:nvSpPr>
            <p:spPr>
              <a:xfrm>
                <a:off x="2550250" y="1297494"/>
                <a:ext cx="3080155" cy="552284"/>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Payoff High % Debt</a:t>
                </a:r>
              </a:p>
            </p:txBody>
          </p:sp>
          <p:sp>
            <p:nvSpPr>
              <p:cNvPr id="20" name="Oval 19">
                <a:extLst>
                  <a:ext uri="{FF2B5EF4-FFF2-40B4-BE49-F238E27FC236}">
                    <a16:creationId xmlns:a16="http://schemas.microsoft.com/office/drawing/2014/main" id="{DBF763EB-4679-4CA2-917C-471D1787F762}"/>
                  </a:ext>
                </a:extLst>
              </p:cNvPr>
              <p:cNvSpPr/>
              <p:nvPr/>
            </p:nvSpPr>
            <p:spPr>
              <a:xfrm>
                <a:off x="2218888" y="1394078"/>
                <a:ext cx="209724" cy="209724"/>
              </a:xfrm>
              <a:prstGeom prst="ellipse">
                <a:avLst/>
              </a:prstGeom>
              <a:solidFill>
                <a:schemeClr val="accent3"/>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4A1AEAF0-D646-45E0-B6EF-7E04CA77CDF0}"/>
                  </a:ext>
                </a:extLst>
              </p:cNvPr>
              <p:cNvSpPr txBox="1"/>
              <p:nvPr/>
            </p:nvSpPr>
            <p:spPr>
              <a:xfrm>
                <a:off x="4689446" y="3659215"/>
                <a:ext cx="3080153" cy="552284"/>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Short Term Bonds</a:t>
                </a:r>
              </a:p>
            </p:txBody>
          </p:sp>
          <p:sp>
            <p:nvSpPr>
              <p:cNvPr id="22" name="Oval 21">
                <a:extLst>
                  <a:ext uri="{FF2B5EF4-FFF2-40B4-BE49-F238E27FC236}">
                    <a16:creationId xmlns:a16="http://schemas.microsoft.com/office/drawing/2014/main" id="{74BA7106-30A6-4483-938C-0523E3B8E927}"/>
                  </a:ext>
                </a:extLst>
              </p:cNvPr>
              <p:cNvSpPr/>
              <p:nvPr/>
            </p:nvSpPr>
            <p:spPr>
              <a:xfrm>
                <a:off x="4358082" y="3755799"/>
                <a:ext cx="209724" cy="209724"/>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838DA765-8820-4457-85F8-09928C217594}"/>
                  </a:ext>
                </a:extLst>
              </p:cNvPr>
              <p:cNvSpPr txBox="1"/>
              <p:nvPr/>
            </p:nvSpPr>
            <p:spPr>
              <a:xfrm>
                <a:off x="6083415" y="2750193"/>
                <a:ext cx="2326538" cy="966496"/>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Conservative Portfolio</a:t>
                </a:r>
              </a:p>
            </p:txBody>
          </p:sp>
          <p:sp>
            <p:nvSpPr>
              <p:cNvPr id="24" name="Oval 23">
                <a:extLst>
                  <a:ext uri="{FF2B5EF4-FFF2-40B4-BE49-F238E27FC236}">
                    <a16:creationId xmlns:a16="http://schemas.microsoft.com/office/drawing/2014/main" id="{9A3EF1FB-2CAE-421C-9D35-B5ADFBC63FE0}"/>
                  </a:ext>
                </a:extLst>
              </p:cNvPr>
              <p:cNvSpPr/>
              <p:nvPr/>
            </p:nvSpPr>
            <p:spPr>
              <a:xfrm>
                <a:off x="5752051" y="2846775"/>
                <a:ext cx="209724" cy="209724"/>
              </a:xfrm>
              <a:prstGeom prst="ellipse">
                <a:avLst/>
              </a:prstGeom>
              <a:solidFill>
                <a:schemeClr val="accent3"/>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solidFill>
                    <a:schemeClr val="accent3"/>
                  </a:solidFill>
                </a:endParaRPr>
              </a:p>
            </p:txBody>
          </p:sp>
          <p:sp>
            <p:nvSpPr>
              <p:cNvPr id="25" name="TextBox 24">
                <a:extLst>
                  <a:ext uri="{FF2B5EF4-FFF2-40B4-BE49-F238E27FC236}">
                    <a16:creationId xmlns:a16="http://schemas.microsoft.com/office/drawing/2014/main" id="{797031E9-FA76-4FD3-BDDB-2B360575A999}"/>
                  </a:ext>
                </a:extLst>
              </p:cNvPr>
              <p:cNvSpPr txBox="1"/>
              <p:nvPr/>
            </p:nvSpPr>
            <p:spPr>
              <a:xfrm>
                <a:off x="7417264" y="1914090"/>
                <a:ext cx="2163858" cy="966496"/>
              </a:xfrm>
              <a:prstGeom prst="rect">
                <a:avLst/>
              </a:prstGeom>
              <a:noFill/>
            </p:spPr>
            <p:txBody>
              <a:bodyPr wrap="square" rtlCol="0">
                <a:spAutoFit/>
              </a:bodyPr>
              <a:lstStyle/>
              <a:p>
                <a:r>
                  <a:rPr lang="en-US" dirty="0">
                    <a:ln w="0"/>
                    <a:solidFill>
                      <a:schemeClr val="accent3"/>
                    </a:solidFill>
                    <a:effectLst>
                      <a:outerShdw blurRad="38100" dist="25400" dir="5400000" algn="ctr" rotWithShape="0">
                        <a:srgbClr val="6E747A">
                          <a:alpha val="43000"/>
                        </a:srgbClr>
                      </a:outerShdw>
                    </a:effectLst>
                  </a:rPr>
                  <a:t>Moderate Portfolio</a:t>
                </a:r>
              </a:p>
            </p:txBody>
          </p:sp>
          <p:sp>
            <p:nvSpPr>
              <p:cNvPr id="26" name="Oval 25">
                <a:extLst>
                  <a:ext uri="{FF2B5EF4-FFF2-40B4-BE49-F238E27FC236}">
                    <a16:creationId xmlns:a16="http://schemas.microsoft.com/office/drawing/2014/main" id="{006E554A-ADA2-4F28-8395-25CAA1A89585}"/>
                  </a:ext>
                </a:extLst>
              </p:cNvPr>
              <p:cNvSpPr/>
              <p:nvPr/>
            </p:nvSpPr>
            <p:spPr>
              <a:xfrm>
                <a:off x="7085901" y="2010672"/>
                <a:ext cx="209724" cy="209724"/>
              </a:xfrm>
              <a:prstGeom prst="ellipse">
                <a:avLst/>
              </a:prstGeom>
              <a:solidFill>
                <a:schemeClr val="accent3"/>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solidFill>
                    <a:schemeClr val="accent3"/>
                  </a:solidFill>
                </a:endParaRPr>
              </a:p>
            </p:txBody>
          </p:sp>
          <p:sp>
            <p:nvSpPr>
              <p:cNvPr id="27" name="Oval 26">
                <a:extLst>
                  <a:ext uri="{FF2B5EF4-FFF2-40B4-BE49-F238E27FC236}">
                    <a16:creationId xmlns:a16="http://schemas.microsoft.com/office/drawing/2014/main" id="{1585E177-9DD7-40E5-A508-D093338D2594}"/>
                  </a:ext>
                </a:extLst>
              </p:cNvPr>
              <p:cNvSpPr/>
              <p:nvPr/>
            </p:nvSpPr>
            <p:spPr>
              <a:xfrm>
                <a:off x="8200239" y="1305995"/>
                <a:ext cx="209724" cy="209724"/>
              </a:xfrm>
              <a:prstGeom prst="ellipse">
                <a:avLst/>
              </a:prstGeom>
              <a:solidFill>
                <a:schemeClr val="accent3"/>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solidFill>
                    <a:schemeClr val="accent3"/>
                  </a:solidFill>
                </a:endParaRPr>
              </a:p>
            </p:txBody>
          </p:sp>
        </p:grpSp>
      </p:grpSp>
      <p:sp>
        <p:nvSpPr>
          <p:cNvPr id="28" name="TextBox 27">
            <a:extLst>
              <a:ext uri="{FF2B5EF4-FFF2-40B4-BE49-F238E27FC236}">
                <a16:creationId xmlns:a16="http://schemas.microsoft.com/office/drawing/2014/main" id="{8C5ACD5D-2C02-571C-7D0B-79837F272A70}"/>
              </a:ext>
            </a:extLst>
          </p:cNvPr>
          <p:cNvSpPr txBox="1"/>
          <p:nvPr/>
        </p:nvSpPr>
        <p:spPr>
          <a:xfrm>
            <a:off x="7042289" y="5017979"/>
            <a:ext cx="1410418" cy="369332"/>
          </a:xfrm>
          <a:prstGeom prst="rect">
            <a:avLst/>
          </a:prstGeom>
          <a:noFill/>
        </p:spPr>
        <p:txBody>
          <a:bodyPr wrap="square" rtlCol="0">
            <a:spAutoFit/>
          </a:bodyPr>
          <a:lstStyle/>
          <a:p>
            <a:r>
              <a:rPr lang="en-US" b="1" dirty="0">
                <a:ln w="0"/>
                <a:solidFill>
                  <a:srgbClr val="A31F34"/>
                </a:solidFill>
                <a:effectLst>
                  <a:outerShdw blurRad="38100" dist="25400" dir="5400000" algn="ctr" rotWithShape="0">
                    <a:srgbClr val="6E747A">
                      <a:alpha val="43000"/>
                    </a:srgbClr>
                  </a:outerShdw>
                </a:effectLst>
              </a:rPr>
              <a:t>Online Bank</a:t>
            </a:r>
          </a:p>
        </p:txBody>
      </p:sp>
      <p:sp>
        <p:nvSpPr>
          <p:cNvPr id="30" name="Oval 29">
            <a:extLst>
              <a:ext uri="{FF2B5EF4-FFF2-40B4-BE49-F238E27FC236}">
                <a16:creationId xmlns:a16="http://schemas.microsoft.com/office/drawing/2014/main" id="{6335BFD6-46C6-6037-16B7-41F9426CD129}"/>
              </a:ext>
            </a:extLst>
          </p:cNvPr>
          <p:cNvSpPr/>
          <p:nvPr/>
        </p:nvSpPr>
        <p:spPr>
          <a:xfrm>
            <a:off x="6832406" y="5107914"/>
            <a:ext cx="152348" cy="140250"/>
          </a:xfrm>
          <a:prstGeom prst="ellipse">
            <a:avLst/>
          </a:prstGeom>
          <a:solidFill>
            <a:srgbClr val="A31F34"/>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9925EF75-E956-4250-4842-32C8B9AAC918}"/>
              </a:ext>
            </a:extLst>
          </p:cNvPr>
          <p:cNvSpPr txBox="1"/>
          <p:nvPr/>
        </p:nvSpPr>
        <p:spPr>
          <a:xfrm>
            <a:off x="7586110" y="4742780"/>
            <a:ext cx="1330919" cy="369332"/>
          </a:xfrm>
          <a:prstGeom prst="rect">
            <a:avLst/>
          </a:prstGeom>
          <a:noFill/>
        </p:spPr>
        <p:txBody>
          <a:bodyPr wrap="square" rtlCol="0">
            <a:spAutoFit/>
          </a:bodyPr>
          <a:lstStyle/>
          <a:p>
            <a:r>
              <a:rPr lang="en-US" b="1" dirty="0">
                <a:ln w="0"/>
                <a:solidFill>
                  <a:srgbClr val="A31F34"/>
                </a:solidFill>
                <a:effectLst>
                  <a:outerShdw blurRad="38100" dist="25400" dir="5400000" algn="ctr" rotWithShape="0">
                    <a:srgbClr val="6E747A">
                      <a:alpha val="43000"/>
                    </a:srgbClr>
                  </a:outerShdw>
                </a:effectLst>
              </a:rPr>
              <a:t>CDs</a:t>
            </a:r>
          </a:p>
        </p:txBody>
      </p:sp>
      <p:sp>
        <p:nvSpPr>
          <p:cNvPr id="32" name="Oval 31">
            <a:extLst>
              <a:ext uri="{FF2B5EF4-FFF2-40B4-BE49-F238E27FC236}">
                <a16:creationId xmlns:a16="http://schemas.microsoft.com/office/drawing/2014/main" id="{CC6EB2C2-2A88-FAC0-13A7-88B2E8CE56ED}"/>
              </a:ext>
            </a:extLst>
          </p:cNvPr>
          <p:cNvSpPr/>
          <p:nvPr/>
        </p:nvSpPr>
        <p:spPr>
          <a:xfrm>
            <a:off x="7404844" y="4835361"/>
            <a:ext cx="138349" cy="140250"/>
          </a:xfrm>
          <a:prstGeom prst="ellipse">
            <a:avLst/>
          </a:prstGeom>
          <a:solidFill>
            <a:srgbClr val="A31F34"/>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solidFill>
                <a:schemeClr val="accent3"/>
              </a:solidFill>
            </a:endParaRPr>
          </a:p>
        </p:txBody>
      </p:sp>
    </p:spTree>
    <p:extLst>
      <p:ext uri="{BB962C8B-B14F-4D97-AF65-F5344CB8AC3E}">
        <p14:creationId xmlns:p14="http://schemas.microsoft.com/office/powerpoint/2010/main" val="2055508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10354</TotalTime>
  <Words>4049</Words>
  <Application>Microsoft Office PowerPoint</Application>
  <PresentationFormat>Widescreen</PresentationFormat>
  <Paragraphs>301</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Aptos</vt:lpstr>
      <vt:lpstr>Arial</vt:lpstr>
      <vt:lpstr>Arial  </vt:lpstr>
      <vt:lpstr>Calibri</vt:lpstr>
      <vt:lpstr>Calibri Light</vt:lpstr>
      <vt:lpstr>Palatino Linotype</vt:lpstr>
      <vt:lpstr>Office Theme</vt:lpstr>
      <vt:lpstr>PowerPoint Presentation</vt:lpstr>
      <vt:lpstr>Today’s Agenda</vt:lpstr>
      <vt:lpstr>Who are We?  How Do I Help?</vt:lpstr>
      <vt:lpstr>How Do I Help?</vt:lpstr>
      <vt:lpstr>Keeping a Good Cash Reserve</vt:lpstr>
      <vt:lpstr>The Problem with Too Much Cash</vt:lpstr>
      <vt:lpstr>Risk – Reward Spectrum</vt:lpstr>
      <vt:lpstr>Risk – Reward: Pay off Debt</vt:lpstr>
      <vt:lpstr>Risk – Reward: Savings Accounts</vt:lpstr>
      <vt:lpstr>Risk – Reward: Short Term Bonds</vt:lpstr>
      <vt:lpstr>Risk – Reward: Stocks &amp; Bonds</vt:lpstr>
      <vt:lpstr>Dollar Cost Averaging</vt:lpstr>
      <vt:lpstr>PowerPoint Presentation</vt:lpstr>
      <vt:lpstr>Thank You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Porter</dc:creator>
  <cp:lastModifiedBy>Megan Ayers</cp:lastModifiedBy>
  <cp:revision>161</cp:revision>
  <cp:lastPrinted>2017-08-17T18:19:22Z</cp:lastPrinted>
  <dcterms:created xsi:type="dcterms:W3CDTF">2017-07-10T16:43:40Z</dcterms:created>
  <dcterms:modified xsi:type="dcterms:W3CDTF">2024-07-01T19:02:16Z</dcterms:modified>
</cp:coreProperties>
</file>