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9" r:id="rId2"/>
  </p:sldMasterIdLst>
  <p:notesMasterIdLst>
    <p:notesMasterId r:id="rId19"/>
  </p:notesMasterIdLst>
  <p:handoutMasterIdLst>
    <p:handoutMasterId r:id="rId20"/>
  </p:handoutMasterIdLst>
  <p:sldIdLst>
    <p:sldId id="339" r:id="rId3"/>
    <p:sldId id="261" r:id="rId4"/>
    <p:sldId id="338" r:id="rId5"/>
    <p:sldId id="262" r:id="rId6"/>
    <p:sldId id="263" r:id="rId7"/>
    <p:sldId id="264" r:id="rId8"/>
    <p:sldId id="265" r:id="rId9"/>
    <p:sldId id="271" r:id="rId10"/>
    <p:sldId id="267" r:id="rId11"/>
    <p:sldId id="275" r:id="rId12"/>
    <p:sldId id="276" r:id="rId13"/>
    <p:sldId id="268" r:id="rId14"/>
    <p:sldId id="269" r:id="rId15"/>
    <p:sldId id="323" r:id="rId16"/>
    <p:sldId id="343" r:id="rId17"/>
    <p:sldId id="344"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3E"/>
    <a:srgbClr val="FF33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380" autoAdjust="0"/>
  </p:normalViewPr>
  <p:slideViewPr>
    <p:cSldViewPr>
      <p:cViewPr varScale="1">
        <p:scale>
          <a:sx n="78" d="100"/>
          <a:sy n="78" d="100"/>
        </p:scale>
        <p:origin x="2574" y="54"/>
      </p:cViewPr>
      <p:guideLst>
        <p:guide orient="horz" pos="2160"/>
        <p:guide pos="2880"/>
      </p:guideLst>
    </p:cSldViewPr>
  </p:slideViewPr>
  <p:notesTextViewPr>
    <p:cViewPr>
      <p:scale>
        <a:sx n="100" d="100"/>
        <a:sy n="100" d="100"/>
      </p:scale>
      <p:origin x="0" y="0"/>
    </p:cViewPr>
  </p:notesTextViewPr>
  <p:notesViewPr>
    <p:cSldViewPr>
      <p:cViewPr>
        <p:scale>
          <a:sx n="60" d="100"/>
          <a:sy n="60" d="100"/>
        </p:scale>
        <p:origin x="-1638" y="34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145" cy="464205"/>
          </a:xfrm>
          <a:prstGeom prst="rect">
            <a:avLst/>
          </a:prstGeom>
        </p:spPr>
        <p:txBody>
          <a:bodyPr vert="horz" lIns="88139" tIns="44070" rIns="88139" bIns="44070" rtlCol="0"/>
          <a:lstStyle>
            <a:lvl1pPr algn="l">
              <a:defRPr sz="1200"/>
            </a:lvl1pPr>
          </a:lstStyle>
          <a:p>
            <a:pPr>
              <a:defRPr/>
            </a:pPr>
            <a:endParaRPr lang="en-US"/>
          </a:p>
        </p:txBody>
      </p:sp>
      <p:sp>
        <p:nvSpPr>
          <p:cNvPr id="3" name="Date Placeholder 2"/>
          <p:cNvSpPr>
            <a:spLocks noGrp="1"/>
          </p:cNvSpPr>
          <p:nvPr>
            <p:ph type="dt" sz="quarter" idx="1"/>
          </p:nvPr>
        </p:nvSpPr>
        <p:spPr>
          <a:xfrm>
            <a:off x="3970734" y="1"/>
            <a:ext cx="3038145" cy="464205"/>
          </a:xfrm>
          <a:prstGeom prst="rect">
            <a:avLst/>
          </a:prstGeom>
        </p:spPr>
        <p:txBody>
          <a:bodyPr vert="horz" lIns="88139" tIns="44070" rIns="88139" bIns="44070" rtlCol="0"/>
          <a:lstStyle>
            <a:lvl1pPr algn="r">
              <a:defRPr sz="1200"/>
            </a:lvl1pPr>
          </a:lstStyle>
          <a:p>
            <a:pPr>
              <a:defRPr/>
            </a:pPr>
            <a:fld id="{89933265-AA9A-4396-9870-2AF4688573DD}" type="datetimeFigureOut">
              <a:rPr lang="en-US"/>
              <a:pPr>
                <a:defRPr/>
              </a:pPr>
              <a:t>7/1/2024</a:t>
            </a:fld>
            <a:endParaRPr lang="en-US"/>
          </a:p>
        </p:txBody>
      </p:sp>
      <p:sp>
        <p:nvSpPr>
          <p:cNvPr id="4" name="Footer Placeholder 3"/>
          <p:cNvSpPr>
            <a:spLocks noGrp="1"/>
          </p:cNvSpPr>
          <p:nvPr>
            <p:ph type="ftr" sz="quarter" idx="2"/>
          </p:nvPr>
        </p:nvSpPr>
        <p:spPr>
          <a:xfrm>
            <a:off x="1" y="8830660"/>
            <a:ext cx="3038145" cy="464205"/>
          </a:xfrm>
          <a:prstGeom prst="rect">
            <a:avLst/>
          </a:prstGeom>
        </p:spPr>
        <p:txBody>
          <a:bodyPr vert="horz" lIns="88139" tIns="44070" rIns="88139" bIns="4407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734" y="8830660"/>
            <a:ext cx="3038145" cy="464205"/>
          </a:xfrm>
          <a:prstGeom prst="rect">
            <a:avLst/>
          </a:prstGeom>
        </p:spPr>
        <p:txBody>
          <a:bodyPr vert="horz" lIns="88139" tIns="44070" rIns="88139" bIns="44070" rtlCol="0" anchor="b"/>
          <a:lstStyle>
            <a:lvl1pPr algn="r">
              <a:defRPr sz="1200"/>
            </a:lvl1pPr>
          </a:lstStyle>
          <a:p>
            <a:pPr>
              <a:defRPr/>
            </a:pPr>
            <a:fld id="{53A3CBF2-7483-41C4-ACF3-2AFFA8E2A647}" type="slidenum">
              <a:rPr lang="en-US"/>
              <a:pPr>
                <a:defRPr/>
              </a:pPr>
              <a:t>‹#›</a:t>
            </a:fld>
            <a:endParaRPr lang="en-US"/>
          </a:p>
        </p:txBody>
      </p:sp>
    </p:spTree>
    <p:extLst>
      <p:ext uri="{BB962C8B-B14F-4D97-AF65-F5344CB8AC3E}">
        <p14:creationId xmlns:p14="http://schemas.microsoft.com/office/powerpoint/2010/main" val="3047580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145" cy="465743"/>
          </a:xfrm>
          <a:prstGeom prst="rect">
            <a:avLst/>
          </a:prstGeom>
        </p:spPr>
        <p:txBody>
          <a:bodyPr vert="horz" lIns="92291" tIns="46145" rIns="92291" bIns="46145" rtlCol="0"/>
          <a:lstStyle>
            <a:lvl1pPr algn="l">
              <a:defRPr sz="1300"/>
            </a:lvl1pPr>
          </a:lstStyle>
          <a:p>
            <a:pPr>
              <a:defRPr/>
            </a:pPr>
            <a:endParaRPr lang="en-US"/>
          </a:p>
        </p:txBody>
      </p:sp>
      <p:sp>
        <p:nvSpPr>
          <p:cNvPr id="3" name="Date Placeholder 2"/>
          <p:cNvSpPr>
            <a:spLocks noGrp="1"/>
          </p:cNvSpPr>
          <p:nvPr>
            <p:ph type="dt" idx="1"/>
          </p:nvPr>
        </p:nvSpPr>
        <p:spPr>
          <a:xfrm>
            <a:off x="3970734" y="0"/>
            <a:ext cx="3038145" cy="465743"/>
          </a:xfrm>
          <a:prstGeom prst="rect">
            <a:avLst/>
          </a:prstGeom>
        </p:spPr>
        <p:txBody>
          <a:bodyPr vert="horz" lIns="92291" tIns="46145" rIns="92291" bIns="46145" rtlCol="0"/>
          <a:lstStyle>
            <a:lvl1pPr algn="r">
              <a:defRPr sz="1300"/>
            </a:lvl1pPr>
          </a:lstStyle>
          <a:p>
            <a:pPr>
              <a:defRPr/>
            </a:pPr>
            <a:fld id="{F351D423-6517-4CCA-9D18-935AB7D6CD28}" type="datetimeFigureOut">
              <a:rPr lang="en-US"/>
              <a:pPr>
                <a:defRPr/>
              </a:pPr>
              <a:t>7/1/2024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291" tIns="46145" rIns="92291" bIns="46145" rtlCol="0" anchor="ctr"/>
          <a:lstStyle/>
          <a:p>
            <a:pPr lvl="0"/>
            <a:endParaRPr lang="en-US" noProof="0"/>
          </a:p>
        </p:txBody>
      </p:sp>
      <p:sp>
        <p:nvSpPr>
          <p:cNvPr id="5" name="Notes Placeholder 4"/>
          <p:cNvSpPr>
            <a:spLocks noGrp="1"/>
          </p:cNvSpPr>
          <p:nvPr>
            <p:ph type="body" sz="quarter" idx="3"/>
          </p:nvPr>
        </p:nvSpPr>
        <p:spPr>
          <a:xfrm>
            <a:off x="701345" y="4416099"/>
            <a:ext cx="5607711" cy="4183995"/>
          </a:xfrm>
          <a:prstGeom prst="rect">
            <a:avLst/>
          </a:prstGeom>
        </p:spPr>
        <p:txBody>
          <a:bodyPr vert="horz" lIns="92291" tIns="46145" rIns="92291" bIns="4614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121"/>
            <a:ext cx="3038145" cy="465743"/>
          </a:xfrm>
          <a:prstGeom prst="rect">
            <a:avLst/>
          </a:prstGeom>
        </p:spPr>
        <p:txBody>
          <a:bodyPr vert="horz" lIns="92291" tIns="46145" rIns="92291" bIns="46145" rtlCol="0" anchor="b"/>
          <a:lstStyle>
            <a:lvl1pPr algn="l">
              <a:defRPr sz="1300"/>
            </a:lvl1pPr>
          </a:lstStyle>
          <a:p>
            <a:pPr>
              <a:defRPr/>
            </a:pPr>
            <a:endParaRPr lang="en-US"/>
          </a:p>
        </p:txBody>
      </p:sp>
      <p:sp>
        <p:nvSpPr>
          <p:cNvPr id="7" name="Slide Number Placeholder 6"/>
          <p:cNvSpPr>
            <a:spLocks noGrp="1"/>
          </p:cNvSpPr>
          <p:nvPr>
            <p:ph type="sldNum" sz="quarter" idx="5"/>
          </p:nvPr>
        </p:nvSpPr>
        <p:spPr>
          <a:xfrm>
            <a:off x="3970734" y="8829121"/>
            <a:ext cx="3038145" cy="465743"/>
          </a:xfrm>
          <a:prstGeom prst="rect">
            <a:avLst/>
          </a:prstGeom>
        </p:spPr>
        <p:txBody>
          <a:bodyPr vert="horz" lIns="92291" tIns="46145" rIns="92291" bIns="46145" rtlCol="0" anchor="b"/>
          <a:lstStyle>
            <a:lvl1pPr algn="r">
              <a:defRPr sz="1300"/>
            </a:lvl1pPr>
          </a:lstStyle>
          <a:p>
            <a:pPr>
              <a:defRPr/>
            </a:pPr>
            <a:fld id="{7586598D-805F-4A75-8E4F-88DB125C1F8F}" type="slidenum">
              <a:rPr lang="en-US"/>
              <a:pPr>
                <a:defRPr/>
              </a:pPr>
              <a:t>‹#›</a:t>
            </a:fld>
            <a:endParaRPr lang="en-US"/>
          </a:p>
        </p:txBody>
      </p:sp>
    </p:spTree>
    <p:extLst>
      <p:ext uri="{BB962C8B-B14F-4D97-AF65-F5344CB8AC3E}">
        <p14:creationId xmlns:p14="http://schemas.microsoft.com/office/powerpoint/2010/main" val="24004183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586598D-805F-4A75-8E4F-88DB125C1F8F}" type="slidenum">
              <a:rPr lang="en-US" smtClean="0"/>
              <a:pPr>
                <a:defRPr/>
              </a:pPr>
              <a:t>1</a:t>
            </a:fld>
            <a:endParaRPr lang="en-US"/>
          </a:p>
        </p:txBody>
      </p:sp>
    </p:spTree>
    <p:extLst>
      <p:ext uri="{BB962C8B-B14F-4D97-AF65-F5344CB8AC3E}">
        <p14:creationId xmlns:p14="http://schemas.microsoft.com/office/powerpoint/2010/main" val="2891113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47500" lnSpcReduction="20000"/>
          </a:bodyPr>
          <a:lstStyle/>
          <a:p>
            <a:pPr eaLnBrk="1" hangingPunct="1">
              <a:spcBef>
                <a:spcPct val="0"/>
              </a:spcBef>
            </a:pPr>
            <a:r>
              <a:rPr lang="en-US" dirty="0"/>
              <a:t>Now that you understand why it is important to save and the vehicles you can save into, lets talk about how to invest within those vehicles.   First, keep in mind, if its sounds too good to be true, it probably is.</a:t>
            </a:r>
          </a:p>
          <a:p>
            <a:pPr eaLnBrk="1" hangingPunct="1">
              <a:spcBef>
                <a:spcPct val="0"/>
              </a:spcBef>
            </a:pPr>
            <a:endParaRPr lang="en-US" dirty="0"/>
          </a:p>
          <a:p>
            <a:pPr eaLnBrk="1" hangingPunct="1">
              <a:spcBef>
                <a:spcPct val="0"/>
              </a:spcBef>
            </a:pPr>
            <a:r>
              <a:rPr lang="en-US" dirty="0"/>
              <a:t>A stock is an ownership unit of a company.  If you own a share of a company’s stock, you own part of that company.  Most well known stocks have millions of shares traded everyday on public exchanges.  The price of the stock moves with supply and demand.  As demand for the shares increases, the price goes up, as demand falls, the price drops.  Making money from buying a stock and a low price and selling it at a higher price is called ‘capital appreciation’ or a ‘capital gain’.</a:t>
            </a:r>
          </a:p>
          <a:p>
            <a:pPr eaLnBrk="1" hangingPunct="1">
              <a:spcBef>
                <a:spcPct val="0"/>
              </a:spcBef>
            </a:pPr>
            <a:endParaRPr lang="en-US" dirty="0"/>
          </a:p>
          <a:p>
            <a:pPr eaLnBrk="1" hangingPunct="1">
              <a:spcBef>
                <a:spcPct val="0"/>
              </a:spcBef>
            </a:pPr>
            <a:r>
              <a:rPr lang="en-US" dirty="0"/>
              <a:t>As the owner of the company, you may also be entitled to some of the company’s profits.  When the company makes a profit, the board of directors can choose to reinvest the profits to improve the company or distribute the profits to the owners.  Generally speaking, companies that are growing quickly reinvest their profits and companies in established, mature industries pay a portion of the profits out in dividends.   Making money from a stock in this fashion is generally called an income strategy. </a:t>
            </a:r>
          </a:p>
          <a:p>
            <a:pPr eaLnBrk="1" hangingPunct="1">
              <a:spcBef>
                <a:spcPct val="0"/>
              </a:spcBef>
            </a:pPr>
            <a:endParaRPr lang="en-US" dirty="0"/>
          </a:p>
          <a:p>
            <a:pPr eaLnBrk="1" hangingPunct="1">
              <a:spcBef>
                <a:spcPct val="0"/>
              </a:spcBef>
            </a:pPr>
            <a:r>
              <a:rPr lang="en-US" dirty="0"/>
              <a:t>Bonds are units of debt issued by a company.  You loan your money to the company for a period of time and they pay you interest.  At the end of the term, they’ll also give you your money back.  The price of bonds move but not nearly as much as the price of stocks.  Usually, almost of your return comes from the income.  Bonds provide a nice insulator when the stock market drops because as long as there are no fundamental changes with the company, even if their stock price drops they pay their income out.   </a:t>
            </a:r>
          </a:p>
          <a:p>
            <a:pPr eaLnBrk="1" hangingPunct="1">
              <a:spcBef>
                <a:spcPct val="0"/>
              </a:spcBef>
            </a:pPr>
            <a:endParaRPr lang="en-US" dirty="0"/>
          </a:p>
          <a:p>
            <a:pPr eaLnBrk="1" hangingPunct="1">
              <a:spcBef>
                <a:spcPct val="0"/>
              </a:spcBef>
            </a:pPr>
            <a:r>
              <a:rPr lang="en-US" dirty="0"/>
              <a:t>Now remember, there are millions of investors out there trading and trying to make a profit.  With so many people working so hard, its very difficult for the individual investor to make a good risk adjusted profit, even if they dedicate lots of time to research and monitoring.  That’s why many investors use mutual funds or ETFs.  </a:t>
            </a:r>
          </a:p>
          <a:p>
            <a:pPr eaLnBrk="1" hangingPunct="1">
              <a:spcBef>
                <a:spcPct val="0"/>
              </a:spcBef>
            </a:pPr>
            <a:endParaRPr lang="en-US" dirty="0"/>
          </a:p>
          <a:p>
            <a:pPr eaLnBrk="1" hangingPunct="1">
              <a:spcBef>
                <a:spcPct val="0"/>
              </a:spcBef>
            </a:pPr>
            <a:r>
              <a:rPr lang="en-US" dirty="0"/>
              <a:t>With both mutuals and ETFs, you pool your money with other investors to get more diversification.  However there are some key differences between the two</a:t>
            </a:r>
          </a:p>
          <a:p>
            <a:pPr eaLnBrk="1" hangingPunct="1">
              <a:spcBef>
                <a:spcPct val="0"/>
              </a:spcBef>
            </a:pPr>
            <a:endParaRPr lang="en-US" dirty="0"/>
          </a:p>
          <a:p>
            <a:pPr defTabSz="881390" eaLnBrk="1" hangingPunct="1">
              <a:spcBef>
                <a:spcPct val="0"/>
              </a:spcBef>
              <a:defRPr/>
            </a:pPr>
            <a:r>
              <a:rPr lang="en-US" dirty="0"/>
              <a:t>ETFs provide the diversification with intraday trading ability and potentially lower fees.  ETFs seek to mimic an index of stocks so while they are well diversified, there is no manager that needs to be paid.  ETFs trade like stocks so they can be bought and sold throughout the day.  However, since this investment simply seeks to mimic the index, there is no manager there to invest heavily in ‘good’ companies and stay away from ‘bad’ companies.</a:t>
            </a:r>
          </a:p>
          <a:p>
            <a:pPr eaLnBrk="1" hangingPunct="1">
              <a:spcBef>
                <a:spcPct val="0"/>
              </a:spcBef>
            </a:pPr>
            <a:endParaRPr lang="en-US" dirty="0"/>
          </a:p>
          <a:p>
            <a:pPr eaLnBrk="1" hangingPunct="1">
              <a:spcBef>
                <a:spcPct val="0"/>
              </a:spcBef>
            </a:pPr>
            <a:r>
              <a:rPr lang="en-US" dirty="0"/>
              <a:t>Mutual funds also provide diversification and employ a professional management team to filter through lists of stocks and bonds with the goal of investing more in ‘good’ companies and avoiding the ‘bad’ ones.  Because they employ a management team, mutual funds can often be more expensive than ETFs and they trade with end-of-day pricing.   </a:t>
            </a:r>
          </a:p>
          <a:p>
            <a:pPr eaLnBrk="1" hangingPunct="1">
              <a:spcBef>
                <a:spcPct val="0"/>
              </a:spcBef>
            </a:pPr>
            <a:endParaRPr lang="en-US" dirty="0"/>
          </a:p>
          <a:p>
            <a:pPr eaLnBrk="1" hangingPunct="1">
              <a:spcBef>
                <a:spcPct val="0"/>
              </a:spcBef>
            </a:pPr>
            <a:r>
              <a:rPr lang="en-US" dirty="0"/>
              <a:t>Both Mutual Funds and ETFs chose their holdings based on a mandate.  Usually with an ETF, the mandate is to mirror a specific index.  With a mutual fund, the mandate can be narrow, such as only buying large cap dividend paying US stocks, or broad, such as an asset allocation fund with a certain risk profile.  </a:t>
            </a:r>
          </a:p>
          <a:p>
            <a:pPr eaLnBrk="1" hangingPunct="1">
              <a:spcBef>
                <a:spcPct val="0"/>
              </a:spcBef>
            </a:pPr>
            <a:endParaRPr lang="en-US" dirty="0"/>
          </a:p>
          <a:p>
            <a:pPr eaLnBrk="1" hangingPunct="1">
              <a:spcBef>
                <a:spcPct val="0"/>
              </a:spcBef>
            </a:pPr>
            <a:r>
              <a:rPr lang="en-US" dirty="0"/>
              <a:t>There is ongoing debate on whether Mutual Funds or ETFs are the better investment.  The mutual fund has the advantage of an active manager, the ETF has the advantage of lower fees and intraday trading ability.  In my practice, I use both.  I find there are some areas of the market where a manager can consistently do better than the index after paying the fees.  In other areas, I find the manager cannot justify their charges.  Overall though, I don’t feel there is a wrong answer because your wealth will be based much more on how much you save rather than if you use mutual funds or ETFs</a:t>
            </a:r>
          </a:p>
          <a:p>
            <a:pPr eaLnBrk="1" hangingPunct="1">
              <a:spcBef>
                <a:spcPct val="0"/>
              </a:spcBef>
            </a:pPr>
            <a:endParaRPr lang="en-US" dirty="0"/>
          </a:p>
          <a:p>
            <a:r>
              <a:rPr lang="en-US" dirty="0"/>
              <a:t>Mutual funds, bonds, and ETFs will fluctuate in value and loss of principal is possible. Bond values have an inverse relationship with interest rates For example, when interest rates rise, bond values drop, and vice versa. If you were to sell your bond prior to maturity you may receive less principal that you invested. In additional to market volatility, mutual fund risk is based on the underlying securities in the fund. An investment in Exchange Traded Funds (ETF) involves the risk of losing money and should be considered as part of an overall program, not a complete investment program. An investment in ETFs involves additional risks such as not being diversified, price volatility, competitive industry pressure, international political and economic developments, possible trading halts, and index tracking errors.</a:t>
            </a:r>
          </a:p>
          <a:p>
            <a:pPr eaLnBrk="1" hangingPunct="1">
              <a:spcBef>
                <a:spcPct val="0"/>
              </a:spcBef>
            </a:pPr>
            <a:endParaRPr lang="en-US"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16130" indent="-275434" eaLnBrk="0" hangingPunct="0">
              <a:defRPr>
                <a:solidFill>
                  <a:schemeClr val="tx1"/>
                </a:solidFill>
                <a:latin typeface="Arial" charset="0"/>
                <a:cs typeface="Arial" charset="0"/>
              </a:defRPr>
            </a:lvl2pPr>
            <a:lvl3pPr marL="1101738" indent="-220348" eaLnBrk="0" hangingPunct="0">
              <a:defRPr>
                <a:solidFill>
                  <a:schemeClr val="tx1"/>
                </a:solidFill>
                <a:latin typeface="Arial" charset="0"/>
                <a:cs typeface="Arial" charset="0"/>
              </a:defRPr>
            </a:lvl3pPr>
            <a:lvl4pPr marL="1542433" indent="-220348" eaLnBrk="0" hangingPunct="0">
              <a:defRPr>
                <a:solidFill>
                  <a:schemeClr val="tx1"/>
                </a:solidFill>
                <a:latin typeface="Arial" charset="0"/>
                <a:cs typeface="Arial" charset="0"/>
              </a:defRPr>
            </a:lvl4pPr>
            <a:lvl5pPr marL="1983128" indent="-220348" eaLnBrk="0" hangingPunct="0">
              <a:defRPr>
                <a:solidFill>
                  <a:schemeClr val="tx1"/>
                </a:solidFill>
                <a:latin typeface="Arial" charset="0"/>
                <a:cs typeface="Arial" charset="0"/>
              </a:defRPr>
            </a:lvl5pPr>
            <a:lvl6pPr marL="2423823" indent="-220348" eaLnBrk="0" fontAlgn="base" hangingPunct="0">
              <a:spcBef>
                <a:spcPct val="0"/>
              </a:spcBef>
              <a:spcAft>
                <a:spcPct val="0"/>
              </a:spcAft>
              <a:defRPr>
                <a:solidFill>
                  <a:schemeClr val="tx1"/>
                </a:solidFill>
                <a:latin typeface="Arial" charset="0"/>
                <a:cs typeface="Arial" charset="0"/>
              </a:defRPr>
            </a:lvl6pPr>
            <a:lvl7pPr marL="2864518" indent="-220348" eaLnBrk="0" fontAlgn="base" hangingPunct="0">
              <a:spcBef>
                <a:spcPct val="0"/>
              </a:spcBef>
              <a:spcAft>
                <a:spcPct val="0"/>
              </a:spcAft>
              <a:defRPr>
                <a:solidFill>
                  <a:schemeClr val="tx1"/>
                </a:solidFill>
                <a:latin typeface="Arial" charset="0"/>
                <a:cs typeface="Arial" charset="0"/>
              </a:defRPr>
            </a:lvl7pPr>
            <a:lvl8pPr marL="3305213" indent="-220348" eaLnBrk="0" fontAlgn="base" hangingPunct="0">
              <a:spcBef>
                <a:spcPct val="0"/>
              </a:spcBef>
              <a:spcAft>
                <a:spcPct val="0"/>
              </a:spcAft>
              <a:defRPr>
                <a:solidFill>
                  <a:schemeClr val="tx1"/>
                </a:solidFill>
                <a:latin typeface="Arial" charset="0"/>
                <a:cs typeface="Arial" charset="0"/>
              </a:defRPr>
            </a:lvl8pPr>
            <a:lvl9pPr marL="3745908" indent="-220348" eaLnBrk="0" fontAlgn="base" hangingPunct="0">
              <a:spcBef>
                <a:spcPct val="0"/>
              </a:spcBef>
              <a:spcAft>
                <a:spcPct val="0"/>
              </a:spcAft>
              <a:defRPr>
                <a:solidFill>
                  <a:schemeClr val="tx1"/>
                </a:solidFill>
                <a:latin typeface="Arial" charset="0"/>
                <a:cs typeface="Arial" charset="0"/>
              </a:defRPr>
            </a:lvl9pPr>
          </a:lstStyle>
          <a:p>
            <a:pPr eaLnBrk="1" hangingPunct="1"/>
            <a:fld id="{F4BBADA7-D044-42F9-B072-95D234BDD43F}" type="slidenum">
              <a:rPr lang="en-US" smtClean="0"/>
              <a:pPr eaLnBrk="1" hangingPunct="1"/>
              <a:t>10</a:t>
            </a:fld>
            <a:endParaRPr lang="en-US"/>
          </a:p>
        </p:txBody>
      </p:sp>
    </p:spTree>
    <p:extLst>
      <p:ext uri="{BB962C8B-B14F-4D97-AF65-F5344CB8AC3E}">
        <p14:creationId xmlns:p14="http://schemas.microsoft.com/office/powerpoint/2010/main" val="3622747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0000" lnSpcReduction="20000"/>
          </a:bodyPr>
          <a:lstStyle/>
          <a:p>
            <a:pPr eaLnBrk="1" hangingPunct="1">
              <a:spcBef>
                <a:spcPct val="0"/>
              </a:spcBef>
            </a:pPr>
            <a:r>
              <a:rPr lang="en-US" dirty="0"/>
              <a:t>You now know the fundamentals of stocks, bonds, mutual funds and ETFs, but how do we turn that into an investment strategy.</a:t>
            </a:r>
          </a:p>
          <a:p>
            <a:pPr eaLnBrk="1" hangingPunct="1">
              <a:spcBef>
                <a:spcPct val="0"/>
              </a:spcBef>
            </a:pPr>
            <a:endParaRPr lang="en-US" dirty="0"/>
          </a:p>
          <a:p>
            <a:pPr eaLnBrk="1" hangingPunct="1">
              <a:spcBef>
                <a:spcPct val="0"/>
              </a:spcBef>
            </a:pPr>
            <a:r>
              <a:rPr lang="en-US" dirty="0"/>
              <a:t>Modern Portfolio Theory breaks market returns into three Categories: Market Timing, Security Selection and Asset Allocation.  Asset allocation and rebalancing is over 90% responsible for investors returns according to a study by Brinson and </a:t>
            </a:r>
            <a:r>
              <a:rPr lang="en-US" dirty="0" err="1"/>
              <a:t>Beebower</a:t>
            </a:r>
            <a:r>
              <a:rPr lang="en-US" dirty="0"/>
              <a:t>.  </a:t>
            </a:r>
          </a:p>
          <a:p>
            <a:pPr eaLnBrk="1" hangingPunct="1">
              <a:spcBef>
                <a:spcPct val="0"/>
              </a:spcBef>
            </a:pPr>
            <a:endParaRPr lang="en-US" dirty="0"/>
          </a:p>
          <a:p>
            <a:pPr eaLnBrk="1" hangingPunct="1">
              <a:spcBef>
                <a:spcPct val="0"/>
              </a:spcBef>
            </a:pPr>
            <a:r>
              <a:rPr lang="en-US" dirty="0"/>
              <a:t>But how do you practice asset allocation?  Asset allocation involves having a mix of various asset classes, such as large companies, small companies, international stocks and bonds and setting that mix to provide the best expected return for a given level of expected risk.  It is important when you design your asset allocation to understand the level of risk you are taking  When the markets rise and fall, the allocation will move so rebalancing back to the optimal allocation is also an important step.</a:t>
            </a:r>
          </a:p>
          <a:p>
            <a:pPr eaLnBrk="1" hangingPunct="1">
              <a:spcBef>
                <a:spcPct val="0"/>
              </a:spcBef>
            </a:pPr>
            <a:endParaRPr lang="en-US" dirty="0"/>
          </a:p>
          <a:p>
            <a:pPr eaLnBrk="1" hangingPunct="1">
              <a:spcBef>
                <a:spcPct val="0"/>
              </a:spcBef>
            </a:pPr>
            <a:r>
              <a:rPr lang="en-US" dirty="0"/>
              <a:t>You can build an asset allocation two ways.  You can buy a single fund, called an asset allocation, lifestyle or lifecycle fund that will do the asset allocation for you.  You can also go out and buy a large company fund, small company fund, international fund, bond fund, etc.  You’ll need to monitor the funds to make sure they are still performing well compared to their peers and you need to monitor that you keep the proper distribution between these funds.  </a:t>
            </a:r>
          </a:p>
          <a:p>
            <a:pPr eaLnBrk="1" hangingPunct="1">
              <a:spcBef>
                <a:spcPct val="0"/>
              </a:spcBef>
            </a:pPr>
            <a:endParaRPr lang="en-US" dirty="0"/>
          </a:p>
          <a:p>
            <a:pPr defTabSz="881390" eaLnBrk="1" hangingPunct="1">
              <a:spcBef>
                <a:spcPct val="0"/>
              </a:spcBef>
              <a:defRPr/>
            </a:pPr>
            <a:r>
              <a:rPr lang="en-US" dirty="0"/>
              <a:t>All mutual funds and ETFs have what is called an expense ratio.  The expense ratio pays the expenses incurred by the fund.  You can find it whenever you look up information on the fund but you won’t ever see it ‘billed’, all returns you see are already net of this ratio.  As we discussed before, ETFs carry lower expense ratios, according to the Investment Company Institute, maybe 10 to 50 bps while mutual funds carry higher ones usually between 75 and 200 bps.  A 12(b)1 fee may also be embedded in a mutual fund.  This fee pays your investment advisor for their time in helping you invest.  I bring this up because sometimes I see do-it-yourself investors holding funds that have 12(b)1 fees.  While I am supportive of paying an investment advisor for their time, it is not in the best interest of any do it yourself investor to pay for advice they are not receiving.</a:t>
            </a:r>
          </a:p>
          <a:p>
            <a:pPr defTabSz="881390" eaLnBrk="1" hangingPunct="1">
              <a:spcBef>
                <a:spcPct val="0"/>
              </a:spcBef>
              <a:defRPr/>
            </a:pPr>
            <a:endParaRPr lang="en-US" dirty="0"/>
          </a:p>
          <a:p>
            <a:pPr defTabSz="881390" eaLnBrk="1" hangingPunct="1">
              <a:spcBef>
                <a:spcPct val="0"/>
              </a:spcBef>
              <a:defRPr/>
            </a:pPr>
            <a:r>
              <a:rPr lang="en-US" dirty="0"/>
              <a:t>There are many platforms that support do-it-yourself investing and many professional investment advisors that can help you invest as well.  If you work with an advisor, you may choose to enter into a brokerage or advisory relationship.  In a brokerage relationship, you tend to compensate your advisor through commissions, transaction fees and 12(b)1 fees that are paid to the advisor by the investments you choose.  In an advisory relationship, you pay the advisor directly through a flat fee and the advisor is not paid by the investments.  In some cases, an advisory relationship can have fewer conflicts of interest than a brokerage relationship and advisory relationships are held to a fiduciary standard.</a:t>
            </a:r>
          </a:p>
          <a:p>
            <a:pPr defTabSz="881390" eaLnBrk="1" hangingPunct="1">
              <a:spcBef>
                <a:spcPct val="0"/>
              </a:spcBef>
              <a:defRPr/>
            </a:pPr>
            <a:endParaRPr lang="en-US" dirty="0"/>
          </a:p>
          <a:p>
            <a:pPr defTabSz="881390" eaLnBrk="1" hangingPunct="1">
              <a:spcBef>
                <a:spcPct val="0"/>
              </a:spcBef>
              <a:defRPr/>
            </a:pPr>
            <a:r>
              <a:rPr lang="en-US" dirty="0"/>
              <a:t>Many mutual funds are offered in different share classes.  The fund and underlying holdings are the same, but the share class dictates the type and amount of fees you pay within the share class.  Some share classes are designed for DIY investors, others for brokerage relationships and others for advisory relationships.  If you choose to invest in a mutual fund, you should ask about which share class is being used and why.</a:t>
            </a:r>
          </a:p>
          <a:p>
            <a:pPr defTabSz="881390" eaLnBrk="1" hangingPunct="1">
              <a:spcBef>
                <a:spcPct val="0"/>
              </a:spcBef>
              <a:defRPr/>
            </a:pPr>
            <a:endParaRPr lang="en-US" dirty="0"/>
          </a:p>
          <a:p>
            <a:pPr defTabSz="881390" eaLnBrk="1" hangingPunct="1">
              <a:spcBef>
                <a:spcPct val="0"/>
              </a:spcBef>
              <a:defRPr/>
            </a:pPr>
            <a:r>
              <a:rPr lang="en-US" dirty="0"/>
              <a:t>Finally, there is increasing talk about Socially Responsible or ESG investing which evaluates investments based on Environmental, Social and Governance factors.  This could mean avoiding investments in cigarette companies or fossil fuel companies, but it could also mean emphasizing investments in affordable housing or companies with minority CEOs.  The availability of ESG investment options have exploded since I started back in 2005 and it is a topic on many of my client’s minds.  </a:t>
            </a:r>
          </a:p>
          <a:p>
            <a:pPr eaLnBrk="1" hangingPunct="1">
              <a:spcBef>
                <a:spcPct val="0"/>
              </a:spcBef>
            </a:pPr>
            <a:endParaRPr 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16130" indent="-275434" eaLnBrk="0" hangingPunct="0">
              <a:defRPr>
                <a:solidFill>
                  <a:schemeClr val="tx1"/>
                </a:solidFill>
                <a:latin typeface="Arial" charset="0"/>
                <a:cs typeface="Arial" charset="0"/>
              </a:defRPr>
            </a:lvl2pPr>
            <a:lvl3pPr marL="1101738" indent="-220348" eaLnBrk="0" hangingPunct="0">
              <a:defRPr>
                <a:solidFill>
                  <a:schemeClr val="tx1"/>
                </a:solidFill>
                <a:latin typeface="Arial" charset="0"/>
                <a:cs typeface="Arial" charset="0"/>
              </a:defRPr>
            </a:lvl3pPr>
            <a:lvl4pPr marL="1542433" indent="-220348" eaLnBrk="0" hangingPunct="0">
              <a:defRPr>
                <a:solidFill>
                  <a:schemeClr val="tx1"/>
                </a:solidFill>
                <a:latin typeface="Arial" charset="0"/>
                <a:cs typeface="Arial" charset="0"/>
              </a:defRPr>
            </a:lvl4pPr>
            <a:lvl5pPr marL="1983128" indent="-220348" eaLnBrk="0" hangingPunct="0">
              <a:defRPr>
                <a:solidFill>
                  <a:schemeClr val="tx1"/>
                </a:solidFill>
                <a:latin typeface="Arial" charset="0"/>
                <a:cs typeface="Arial" charset="0"/>
              </a:defRPr>
            </a:lvl5pPr>
            <a:lvl6pPr marL="2423823" indent="-220348" eaLnBrk="0" fontAlgn="base" hangingPunct="0">
              <a:spcBef>
                <a:spcPct val="0"/>
              </a:spcBef>
              <a:spcAft>
                <a:spcPct val="0"/>
              </a:spcAft>
              <a:defRPr>
                <a:solidFill>
                  <a:schemeClr val="tx1"/>
                </a:solidFill>
                <a:latin typeface="Arial" charset="0"/>
                <a:cs typeface="Arial" charset="0"/>
              </a:defRPr>
            </a:lvl6pPr>
            <a:lvl7pPr marL="2864518" indent="-220348" eaLnBrk="0" fontAlgn="base" hangingPunct="0">
              <a:spcBef>
                <a:spcPct val="0"/>
              </a:spcBef>
              <a:spcAft>
                <a:spcPct val="0"/>
              </a:spcAft>
              <a:defRPr>
                <a:solidFill>
                  <a:schemeClr val="tx1"/>
                </a:solidFill>
                <a:latin typeface="Arial" charset="0"/>
                <a:cs typeface="Arial" charset="0"/>
              </a:defRPr>
            </a:lvl7pPr>
            <a:lvl8pPr marL="3305213" indent="-220348" eaLnBrk="0" fontAlgn="base" hangingPunct="0">
              <a:spcBef>
                <a:spcPct val="0"/>
              </a:spcBef>
              <a:spcAft>
                <a:spcPct val="0"/>
              </a:spcAft>
              <a:defRPr>
                <a:solidFill>
                  <a:schemeClr val="tx1"/>
                </a:solidFill>
                <a:latin typeface="Arial" charset="0"/>
                <a:cs typeface="Arial" charset="0"/>
              </a:defRPr>
            </a:lvl8pPr>
            <a:lvl9pPr marL="3745908" indent="-220348" eaLnBrk="0" fontAlgn="base" hangingPunct="0">
              <a:spcBef>
                <a:spcPct val="0"/>
              </a:spcBef>
              <a:spcAft>
                <a:spcPct val="0"/>
              </a:spcAft>
              <a:defRPr>
                <a:solidFill>
                  <a:schemeClr val="tx1"/>
                </a:solidFill>
                <a:latin typeface="Arial" charset="0"/>
                <a:cs typeface="Arial" charset="0"/>
              </a:defRPr>
            </a:lvl9pPr>
          </a:lstStyle>
          <a:p>
            <a:pPr eaLnBrk="1" hangingPunct="1"/>
            <a:fld id="{A86FEE45-3916-4DD5-863F-C5C7619A1703}" type="slidenum">
              <a:rPr lang="en-US" smtClean="0"/>
              <a:pPr eaLnBrk="1" hangingPunct="1"/>
              <a:t>11</a:t>
            </a:fld>
            <a:endParaRPr lang="en-US"/>
          </a:p>
        </p:txBody>
      </p:sp>
    </p:spTree>
    <p:extLst>
      <p:ext uri="{BB962C8B-B14F-4D97-AF65-F5344CB8AC3E}">
        <p14:creationId xmlns:p14="http://schemas.microsoft.com/office/powerpoint/2010/main" val="4098074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eaLnBrk="1" hangingPunct="1">
              <a:spcBef>
                <a:spcPct val="0"/>
              </a:spcBef>
            </a:pPr>
            <a:r>
              <a:rPr lang="en-US" dirty="0"/>
              <a:t>Well, you’re all adults now, which means you also have to think about other adult things, even if there are not so pleasant.  I’m not a lawyer, but I’d recommend each of you meet with a lawyer to see what kind of documents you should set up.  Some companies even offer “prepaid legal” with their benefits.  Here’s an idea of how some of these things work.</a:t>
            </a:r>
          </a:p>
          <a:p>
            <a:pPr eaLnBrk="1" hangingPunct="1">
              <a:spcBef>
                <a:spcPct val="0"/>
              </a:spcBef>
            </a:pPr>
            <a:endParaRPr lang="en-US" dirty="0"/>
          </a:p>
          <a:p>
            <a:pPr eaLnBrk="1" hangingPunct="1">
              <a:spcBef>
                <a:spcPct val="0"/>
              </a:spcBef>
            </a:pPr>
            <a:r>
              <a:rPr lang="en-US" dirty="0"/>
              <a:t>Every estate planning attorney I have ever spoken with has recommended that if you are 18 years of age or older, that you should get a health care proxy and durable power of attorney.  These documents clearly state who should make your medical and financial decisions if you are unable.  You may assume that this responsibility would fall to your parents or spouse, but without documentation, the process can be costly and time consuming for your loved ones during </a:t>
            </a:r>
            <a:r>
              <a:rPr lang="en-US"/>
              <a:t>an already very </a:t>
            </a:r>
            <a:r>
              <a:rPr lang="en-US" dirty="0"/>
              <a:t>stressful time. </a:t>
            </a:r>
          </a:p>
          <a:p>
            <a:pPr eaLnBrk="1" hangingPunct="1">
              <a:spcBef>
                <a:spcPct val="0"/>
              </a:spcBef>
            </a:pPr>
            <a:endParaRPr lang="en-US" dirty="0"/>
          </a:p>
          <a:p>
            <a:pPr eaLnBrk="1" hangingPunct="1">
              <a:spcBef>
                <a:spcPct val="0"/>
              </a:spcBef>
            </a:pPr>
            <a:r>
              <a:rPr lang="en-US" dirty="0"/>
              <a:t>As you move forward in your financial life, you should probably also consider a will, which dictates who would get your assets that aren’t specifically designated with beneficiaries.</a:t>
            </a:r>
          </a:p>
          <a:p>
            <a:pPr eaLnBrk="1" hangingPunct="1">
              <a:spcBef>
                <a:spcPct val="0"/>
              </a:spcBef>
            </a:pPr>
            <a:endParaRPr lang="en-US" dirty="0"/>
          </a:p>
          <a:p>
            <a:pPr eaLnBrk="1" hangingPunct="1">
              <a:spcBef>
                <a:spcPct val="0"/>
              </a:spcBef>
            </a:pPr>
            <a:r>
              <a:rPr lang="en-US" dirty="0"/>
              <a:t>If you have a primary residence, you should make sure you filed a homestead when you purchased it.  While this varies based on your state of residence, filing a homestead protects a portion of the equity in your home if you were ever sued.</a:t>
            </a:r>
          </a:p>
          <a:p>
            <a:pPr eaLnBrk="1" hangingPunct="1">
              <a:spcBef>
                <a:spcPct val="0"/>
              </a:spcBef>
            </a:pPr>
            <a:endParaRPr lang="en-US" dirty="0"/>
          </a:p>
          <a:p>
            <a:pPr eaLnBrk="1" hangingPunct="1">
              <a:spcBef>
                <a:spcPct val="0"/>
              </a:spcBef>
            </a:pPr>
            <a:r>
              <a:rPr lang="en-US" dirty="0"/>
              <a:t>Finally, if you have minor children, I can’t recommend enough that you name guardians for your children in your will.  If you don’t, you risk a long, expensive and uncomfortable court process to determine who would have custody of your children.  By naming guardians, you would make a very difficult time a bit easier.</a:t>
            </a:r>
          </a:p>
          <a:p>
            <a:pPr eaLnBrk="1" hangingPunct="1">
              <a:spcBef>
                <a:spcPct val="0"/>
              </a:spcBef>
            </a:pPr>
            <a:endParaRPr lang="en-US" dirty="0"/>
          </a:p>
          <a:p>
            <a:pPr eaLnBrk="1" hangingPunct="1">
              <a:spcBef>
                <a:spcPct val="0"/>
              </a:spcBef>
            </a:pPr>
            <a:r>
              <a:rPr lang="en-US" dirty="0"/>
              <a:t>You may also consider establishing a trust for your children, which would hold the assets that you leave to them until they are ready to manage them on their own.  Without this provision, they may inherit your investments, your property and your life insurance proceeds upon turning 18 or 21.  While some 18 or 21 year </a:t>
            </a:r>
            <a:r>
              <a:rPr lang="en-US" dirty="0" err="1"/>
              <a:t>olds</a:t>
            </a:r>
            <a:r>
              <a:rPr lang="en-US" dirty="0"/>
              <a:t> may be capable of making good financial decisions, not every young adult is, therefore using a trust would provide extra protection for them if you were not around.</a:t>
            </a: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852CDC-23E2-4A56-B8AF-D3C84285E313}" type="slidenum">
              <a:rPr lang="en-US" smtClean="0"/>
              <a:pPr/>
              <a:t>12</a:t>
            </a:fld>
            <a:endParaRPr lang="en-US"/>
          </a:p>
        </p:txBody>
      </p:sp>
    </p:spTree>
    <p:extLst>
      <p:ext uri="{BB962C8B-B14F-4D97-AF65-F5344CB8AC3E}">
        <p14:creationId xmlns:p14="http://schemas.microsoft.com/office/powerpoint/2010/main" val="3081453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32771" name="Notes Placeholder 2"/>
          <p:cNvSpPr>
            <a:spLocks noGrp="1"/>
          </p:cNvSpPr>
          <p:nvPr>
            <p:ph type="body" idx="1"/>
          </p:nvPr>
        </p:nvSpPr>
        <p:spPr bwMode="auto">
          <a:xfrm>
            <a:off x="701345" y="4416098"/>
            <a:ext cx="5607711" cy="4880302"/>
          </a:xfrm>
          <a:noFill/>
        </p:spPr>
        <p:txBody>
          <a:bodyPr wrap="square" numCol="1" anchor="t" anchorCtr="0" compatLnSpc="1">
            <a:prstTxWarp prst="textNoShape">
              <a:avLst/>
            </a:prstTxWarp>
            <a:normAutofit lnSpcReduction="10000"/>
          </a:bodyPr>
          <a:lstStyle/>
          <a:p>
            <a:pPr eaLnBrk="1" hangingPunct="1">
              <a:spcBef>
                <a:spcPct val="0"/>
              </a:spcBef>
            </a:pPr>
            <a:r>
              <a:rPr lang="en-US" dirty="0"/>
              <a:t>Finally, I’d like to give you an idea of the types of financial professionals you may encounter.</a:t>
            </a:r>
          </a:p>
          <a:p>
            <a:pPr eaLnBrk="1" hangingPunct="1">
              <a:spcBef>
                <a:spcPct val="0"/>
              </a:spcBef>
            </a:pPr>
            <a:endParaRPr lang="en-US" dirty="0"/>
          </a:p>
          <a:p>
            <a:pPr eaLnBrk="1" hangingPunct="1">
              <a:spcBef>
                <a:spcPct val="0"/>
              </a:spcBef>
            </a:pPr>
            <a:r>
              <a:rPr lang="en-US" dirty="0"/>
              <a:t>An accountant’s job is to prepare your tax return.  Their primary focus is to reduce your tax liability for the year that his past.  They are very important for many of my clients, though not everyone has a situation complicated enough to need an accountant.  The important thing to consider though, is that accountants focus on reducing taxes today, and may not necessarily help you with planning 5 years, 10 years or 20 years down the line.</a:t>
            </a:r>
          </a:p>
          <a:p>
            <a:pPr eaLnBrk="1" hangingPunct="1">
              <a:spcBef>
                <a:spcPct val="0"/>
              </a:spcBef>
            </a:pPr>
            <a:endParaRPr lang="en-US" dirty="0"/>
          </a:p>
          <a:p>
            <a:pPr eaLnBrk="1" hangingPunct="1">
              <a:spcBef>
                <a:spcPct val="0"/>
              </a:spcBef>
            </a:pPr>
            <a:r>
              <a:rPr lang="en-US" dirty="0"/>
              <a:t>A broker can help you invest money or buy insurance.  Brokers are generally experts on the products they sell and get paid per transaction.  While they are required to make sure what they sell you is suitable, they do not necessarily have a fiduciary responsibility to look out for you best interests…</a:t>
            </a:r>
          </a:p>
          <a:p>
            <a:pPr eaLnBrk="1" hangingPunct="1">
              <a:spcBef>
                <a:spcPct val="0"/>
              </a:spcBef>
            </a:pPr>
            <a:endParaRPr lang="en-US" dirty="0"/>
          </a:p>
          <a:p>
            <a:pPr eaLnBrk="1" hangingPunct="1">
              <a:spcBef>
                <a:spcPct val="0"/>
              </a:spcBef>
            </a:pPr>
            <a:r>
              <a:rPr lang="en-US" dirty="0"/>
              <a:t>Finally, there are financial planners.  If you engage someone in a financial planning relationship, they have a responsibility to give you a total package of advice.  Most Financial Planners do financial planning on a yearly fee for service basis.  In their financial plan, they will evaluate your strengths and weaknesses in the areas we have discussed today and provide recommendations.  They may, but don’t necessarily at as a broker.   </a:t>
            </a:r>
          </a:p>
          <a:p>
            <a:pPr eaLnBrk="1" hangingPunct="1">
              <a:spcBef>
                <a:spcPct val="0"/>
              </a:spcBef>
            </a:pPr>
            <a:endParaRPr lang="en-US" dirty="0"/>
          </a:p>
          <a:p>
            <a:pPr eaLnBrk="1" hangingPunct="1">
              <a:spcBef>
                <a:spcPct val="0"/>
              </a:spcBef>
            </a:pPr>
            <a:r>
              <a:rPr lang="en-US" dirty="0"/>
              <a:t>Finally, I’d offer that if you are looking to hire a financial professional, you should consider someone who has honed their craft.  Designations such as the CFP® or CFA® require financial advisors to dedicate themselves to courses of study, subject them to exams and continuing education and require them to hold themselves to certain ethical standards.  There are many designations out there in the financial industry, so before meeting with an advisor, take the time to do an internet search on the letters after their name to understand what it means.</a:t>
            </a:r>
          </a:p>
          <a:p>
            <a:pPr eaLnBrk="1" hangingPunct="1">
              <a:spcBef>
                <a:spcPct val="0"/>
              </a:spcBef>
            </a:pPr>
            <a:endParaRPr lang="en-US" dirty="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53579D-F07C-4044-BE53-25A58DC3F2AC}" type="slidenum">
              <a:rPr lang="en-US" smtClean="0"/>
              <a:pPr/>
              <a:t>13</a:t>
            </a:fld>
            <a:endParaRPr lang="en-US"/>
          </a:p>
        </p:txBody>
      </p:sp>
    </p:spTree>
    <p:extLst>
      <p:ext uri="{BB962C8B-B14F-4D97-AF65-F5344CB8AC3E}">
        <p14:creationId xmlns:p14="http://schemas.microsoft.com/office/powerpoint/2010/main" val="1696312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52475C-62F6-4A71-928B-44ED49174EC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0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961F4BD6-CB08-B9C0-BF7F-4C06077AC06D}"/>
              </a:ext>
            </a:extLst>
          </p:cNvPr>
          <p:cNvSpPr>
            <a:spLocks noGrp="1" noRot="1" noChangeAspect="1" noChangeArrowheads="1" noTextEdit="1"/>
          </p:cNvSpPr>
          <p:nvPr>
            <p:ph type="sldImg"/>
          </p:nvPr>
        </p:nvSpPr>
        <p:spPr>
          <a:ln/>
        </p:spPr>
      </p:sp>
      <p:sp>
        <p:nvSpPr>
          <p:cNvPr id="61443" name="Notes Placeholder 2">
            <a:extLst>
              <a:ext uri="{FF2B5EF4-FFF2-40B4-BE49-F238E27FC236}">
                <a16:creationId xmlns:a16="http://schemas.microsoft.com/office/drawing/2014/main" id="{286EBBFC-6ED7-1FFC-8CC7-0ED0BF58B8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I’ve done my best to cover as much as I could in our short time together, but I recognize that everyone’s situation is different and you may have some unique questions.  On the screen now is a link and QR code to a survey which will serve as a virtual comment card.  If you’d like to provide me any feedback, please follow that link.</a:t>
            </a:r>
          </a:p>
          <a:p>
            <a:endParaRPr lang="en-US" altLang="en-US">
              <a:latin typeface="Arial" panose="020B0604020202020204" pitchFamily="34" charset="0"/>
            </a:endParaRPr>
          </a:p>
          <a:p>
            <a:r>
              <a:rPr lang="en-US" altLang="en-US">
                <a:latin typeface="Arial" panose="020B0604020202020204" pitchFamily="34" charset="0"/>
              </a:rPr>
              <a:t>If you have more specific questions, that link also gives you the opportunity to request that I follow up with you personally for a 30 minute conversation.  There is no cost for that discussion.  Your question may be relatively straightforward and I can answer it during our time together.  Your questions may require more comprehensive discussions and if that is the case, we’d talk more about the process and cost of formalizing a relationship.</a:t>
            </a:r>
          </a:p>
          <a:p>
            <a:endParaRPr lang="en-US" altLang="en-US">
              <a:latin typeface="Arial" panose="020B0604020202020204" pitchFamily="34" charset="0"/>
            </a:endParaRPr>
          </a:p>
          <a:p>
            <a:r>
              <a:rPr lang="en-US" altLang="en-US">
                <a:latin typeface="Arial" panose="020B0604020202020204" pitchFamily="34" charset="0"/>
              </a:rPr>
              <a:t>Finally, I do speak to groups on a variety of financial topics on a regular basis, a partial list of which is on the screen now.  If you know of a group that would find value in having me speak on one of these topics, please also indicate that on the form.</a:t>
            </a:r>
          </a:p>
          <a:p>
            <a:r>
              <a:rPr lang="en-US" altLang="en-US">
                <a:latin typeface="Arial" panose="020B0604020202020204" pitchFamily="34" charset="0"/>
              </a:rPr>
              <a:t>, </a:t>
            </a:r>
          </a:p>
          <a:p>
            <a:r>
              <a:rPr lang="en-US" altLang="en-US">
                <a:latin typeface="Arial" panose="020B0604020202020204" pitchFamily="34" charset="0"/>
              </a:rPr>
              <a:t>Thanks again and thank you for attending</a:t>
            </a:r>
          </a:p>
          <a:p>
            <a:endParaRPr lang="en-US" altLang="en-US">
              <a:latin typeface="Arial" panose="020B0604020202020204" pitchFamily="34" charset="0"/>
            </a:endParaRPr>
          </a:p>
          <a:p>
            <a:endParaRPr lang="en-US" altLang="en-US">
              <a:latin typeface="Arial" panose="020B0604020202020204" pitchFamily="34" charset="0"/>
            </a:endParaRPr>
          </a:p>
          <a:p>
            <a:endParaRPr lang="en-US" altLang="en-US">
              <a:latin typeface="Arial" panose="020B0604020202020204" pitchFamily="34" charset="0"/>
            </a:endParaRPr>
          </a:p>
        </p:txBody>
      </p:sp>
      <p:sp>
        <p:nvSpPr>
          <p:cNvPr id="61444" name="Slide Number Placeholder 3">
            <a:extLst>
              <a:ext uri="{FF2B5EF4-FFF2-40B4-BE49-F238E27FC236}">
                <a16:creationId xmlns:a16="http://schemas.microsoft.com/office/drawing/2014/main" id="{32B9B7E8-F332-C76E-0B9D-AA2C1DBA116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8850">
              <a:defRPr sz="3200">
                <a:solidFill>
                  <a:schemeClr val="tx1"/>
                </a:solidFill>
                <a:latin typeface="Arial" panose="020B0604020202020204" pitchFamily="34" charset="0"/>
              </a:defRPr>
            </a:lvl1pPr>
            <a:lvl2pPr marL="779463" indent="-298450" defTabSz="958850">
              <a:defRPr sz="3200">
                <a:solidFill>
                  <a:schemeClr val="tx1"/>
                </a:solidFill>
                <a:latin typeface="Arial" panose="020B0604020202020204" pitchFamily="34" charset="0"/>
              </a:defRPr>
            </a:lvl2pPr>
            <a:lvl3pPr marL="1198563" indent="-239713" defTabSz="958850">
              <a:defRPr sz="3200">
                <a:solidFill>
                  <a:schemeClr val="tx1"/>
                </a:solidFill>
                <a:latin typeface="Arial" panose="020B0604020202020204" pitchFamily="34" charset="0"/>
              </a:defRPr>
            </a:lvl3pPr>
            <a:lvl4pPr marL="1677988" indent="-239713" defTabSz="958850">
              <a:defRPr sz="3200">
                <a:solidFill>
                  <a:schemeClr val="tx1"/>
                </a:solidFill>
                <a:latin typeface="Arial" panose="020B0604020202020204" pitchFamily="34" charset="0"/>
              </a:defRPr>
            </a:lvl4pPr>
            <a:lvl5pPr marL="2159000" indent="-239713" defTabSz="958850">
              <a:defRPr sz="3200">
                <a:solidFill>
                  <a:schemeClr val="tx1"/>
                </a:solidFill>
                <a:latin typeface="Arial" panose="020B0604020202020204" pitchFamily="34" charset="0"/>
              </a:defRPr>
            </a:lvl5pPr>
            <a:lvl6pPr marL="2616200" indent="-239713" defTabSz="958850" eaLnBrk="0" fontAlgn="base" hangingPunct="0">
              <a:spcBef>
                <a:spcPct val="0"/>
              </a:spcBef>
              <a:spcAft>
                <a:spcPct val="0"/>
              </a:spcAft>
              <a:defRPr sz="3200">
                <a:solidFill>
                  <a:schemeClr val="tx1"/>
                </a:solidFill>
                <a:latin typeface="Arial" panose="020B0604020202020204" pitchFamily="34" charset="0"/>
              </a:defRPr>
            </a:lvl6pPr>
            <a:lvl7pPr marL="3073400" indent="-239713" defTabSz="958850" eaLnBrk="0" fontAlgn="base" hangingPunct="0">
              <a:spcBef>
                <a:spcPct val="0"/>
              </a:spcBef>
              <a:spcAft>
                <a:spcPct val="0"/>
              </a:spcAft>
              <a:defRPr sz="3200">
                <a:solidFill>
                  <a:schemeClr val="tx1"/>
                </a:solidFill>
                <a:latin typeface="Arial" panose="020B0604020202020204" pitchFamily="34" charset="0"/>
              </a:defRPr>
            </a:lvl7pPr>
            <a:lvl8pPr marL="3530600" indent="-239713" defTabSz="958850" eaLnBrk="0" fontAlgn="base" hangingPunct="0">
              <a:spcBef>
                <a:spcPct val="0"/>
              </a:spcBef>
              <a:spcAft>
                <a:spcPct val="0"/>
              </a:spcAft>
              <a:defRPr sz="3200">
                <a:solidFill>
                  <a:schemeClr val="tx1"/>
                </a:solidFill>
                <a:latin typeface="Arial" panose="020B0604020202020204" pitchFamily="34" charset="0"/>
              </a:defRPr>
            </a:lvl8pPr>
            <a:lvl9pPr marL="3987800" indent="-239713" defTabSz="958850" eaLnBrk="0" fontAlgn="base" hangingPunct="0">
              <a:spcBef>
                <a:spcPct val="0"/>
              </a:spcBef>
              <a:spcAft>
                <a:spcPct val="0"/>
              </a:spcAft>
              <a:defRPr sz="3200">
                <a:solidFill>
                  <a:schemeClr val="tx1"/>
                </a:solidFill>
                <a:latin typeface="Arial" panose="020B0604020202020204" pitchFamily="34" charset="0"/>
              </a:defRPr>
            </a:lvl9pPr>
          </a:lstStyle>
          <a:p>
            <a:fld id="{897FC6A1-64AC-48B5-B7F2-F25A02EBC382}" type="slidenum">
              <a:rPr lang="en-US" altLang="en-US" sz="1300" smtClean="0">
                <a:solidFill>
                  <a:srgbClr val="000000"/>
                </a:solidFill>
                <a:latin typeface="Calibri" panose="020F0502020204030204" pitchFamily="34" charset="0"/>
              </a:rPr>
              <a:pPr/>
              <a:t>15</a:t>
            </a:fld>
            <a:endParaRPr lang="en-US" altLang="en-US" sz="1300">
              <a:solidFill>
                <a:srgbClr val="000000"/>
              </a:solidFill>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586598D-805F-4A75-8E4F-88DB125C1F8F}" type="slidenum">
              <a:rPr lang="en-US" smtClean="0"/>
              <a:pPr>
                <a:defRPr/>
              </a:pPr>
              <a:t>16</a:t>
            </a:fld>
            <a:endParaRPr lang="en-US"/>
          </a:p>
        </p:txBody>
      </p:sp>
    </p:spTree>
    <p:extLst>
      <p:ext uri="{BB962C8B-B14F-4D97-AF65-F5344CB8AC3E}">
        <p14:creationId xmlns:p14="http://schemas.microsoft.com/office/powerpoint/2010/main" val="3712959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my name is Mark Porter and I am a Certified Financial Planner Professional.  Thank you for taking the time to watch my talk on Financial Planning 101.  This video was recorded in June of 2022.  Please keep that in mind because tax laws change from time to time which could impact some of the information I share with you today.</a:t>
            </a:r>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B8BF37-2CCE-4A1A-B85E-FD0E6EE9AF15}" type="slidenum">
              <a:rPr lang="en-US" smtClean="0"/>
              <a:pPr/>
              <a:t>2</a:t>
            </a:fld>
            <a:endParaRPr lang="en-US"/>
          </a:p>
        </p:txBody>
      </p:sp>
    </p:spTree>
    <p:extLst>
      <p:ext uri="{BB962C8B-B14F-4D97-AF65-F5344CB8AC3E}">
        <p14:creationId xmlns:p14="http://schemas.microsoft.com/office/powerpoint/2010/main" val="3224620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eaLnBrk="1" hangingPunct="1">
              <a:spcBef>
                <a:spcPct val="0"/>
              </a:spcBef>
            </a:pPr>
            <a:r>
              <a:rPr lang="en-US" dirty="0"/>
              <a:t>At present our team consists of 3 people.  Mark Porter is the founder of the program.  He has been in the industry since graduation and became an independent advisor with LPL in 2011.  Mark holds the CFP® certification and is a CFA® </a:t>
            </a:r>
            <a:r>
              <a:rPr lang="en-US" dirty="0" err="1"/>
              <a:t>Charterholder</a:t>
            </a:r>
            <a:r>
              <a:rPr lang="en-US" dirty="0"/>
              <a:t>.  He serves or has served with the CFP® Board of Standards, in Town government as a </a:t>
            </a:r>
            <a:r>
              <a:rPr lang="en-US" dirty="0" err="1"/>
              <a:t>Fincom</a:t>
            </a:r>
            <a:r>
              <a:rPr lang="en-US" dirty="0"/>
              <a:t> Member and Select Board member and as a Scoutmaster to his Scout Troop.</a:t>
            </a:r>
          </a:p>
          <a:p>
            <a:pPr eaLnBrk="1" hangingPunct="1">
              <a:spcBef>
                <a:spcPct val="0"/>
              </a:spcBef>
            </a:pPr>
            <a:endParaRPr lang="en-US" dirty="0"/>
          </a:p>
          <a:p>
            <a:pPr eaLnBrk="1" hangingPunct="1">
              <a:spcBef>
                <a:spcPct val="0"/>
              </a:spcBef>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Liz Emhardt has worked as a client service coordinator for many years and Will Reis has joined recently, first as a financial planning intern.</a:t>
            </a:r>
            <a:endParaRPr lang="en-US" dirty="0"/>
          </a:p>
          <a:p>
            <a:pPr eaLnBrk="1" hangingPunct="1">
              <a:spcBef>
                <a:spcPct val="0"/>
              </a:spcBef>
            </a:pPr>
            <a:endParaRPr lang="en-US" dirty="0"/>
          </a:p>
          <a:p>
            <a:pPr eaLnBrk="1" hangingPunct="1">
              <a:spcBef>
                <a:spcPct val="0"/>
              </a:spcBef>
            </a:pPr>
            <a:r>
              <a:rPr lang="en-US" dirty="0"/>
              <a:t>We work with our clients in many ways.  While we do work with both investments and insurance, we feel our most important role is acting as our client’s personal CFO.  Our job is to understand all of the elements of your financial situation, understand your goals, and give you recommendations to help you work towards those goals.</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3502115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When thinking about a financial plan or investing, the conversation should always start with your goals.  This is because your timeframe and your needs dictate so much of your strategy.  A strategy for a goal that is 12 months away can look very different than for a goal 12 years away.</a:t>
            </a:r>
          </a:p>
          <a:p>
            <a:pPr eaLnBrk="1" hangingPunct="1">
              <a:spcBef>
                <a:spcPct val="0"/>
              </a:spcBef>
            </a:pPr>
            <a:endParaRPr lang="en-US" dirty="0"/>
          </a:p>
          <a:p>
            <a:pPr eaLnBrk="1" hangingPunct="1">
              <a:spcBef>
                <a:spcPct val="0"/>
              </a:spcBef>
            </a:pPr>
            <a:r>
              <a:rPr lang="en-US" dirty="0"/>
              <a:t>While you might not yet have specific dates circled on your calendar, it is important to start to form a framework around your long term goals.  A few of those possible goals are listed here, including goal back to school yourself, buying property, retirement and possibly paying for the education for a child or loved one.</a:t>
            </a:r>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ECB327-36C9-4B82-B0D3-07A516B71E32}" type="slidenum">
              <a:rPr lang="en-US" smtClean="0"/>
              <a:pPr/>
              <a:t>4</a:t>
            </a:fld>
            <a:endParaRPr lang="en-US"/>
          </a:p>
        </p:txBody>
      </p:sp>
    </p:spTree>
    <p:extLst>
      <p:ext uri="{BB962C8B-B14F-4D97-AF65-F5344CB8AC3E}">
        <p14:creationId xmlns:p14="http://schemas.microsoft.com/office/powerpoint/2010/main" val="3607521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r>
              <a:rPr lang="en-US" dirty="0"/>
              <a:t>Once you have established a framework around your goals, we move on to thinking about cash.  In my experience, cash reserves are an often overlooked aspect of any financial plan.  Cash reserves are generally not exciting, but function to cushion you from the unexpected.  </a:t>
            </a:r>
          </a:p>
          <a:p>
            <a:pPr eaLnBrk="1" hangingPunct="1">
              <a:spcBef>
                <a:spcPct val="0"/>
              </a:spcBef>
            </a:pPr>
            <a:endParaRPr lang="en-US" dirty="0"/>
          </a:p>
          <a:p>
            <a:pPr eaLnBrk="1" hangingPunct="1">
              <a:spcBef>
                <a:spcPct val="0"/>
              </a:spcBef>
            </a:pPr>
            <a:endParaRPr lang="en-US" dirty="0"/>
          </a:p>
          <a:p>
            <a:r>
              <a:rPr lang="en-US" dirty="0"/>
              <a:t>A cash reserve starts with your checking and savings account.  These areas are very easily accessible and cannot lose value if your deposits are within FDIC or NCUA limits.  A cash Reserve can also extend to CDs and Short Term Bonds which may introduce some lock up periods or investment risk.</a:t>
            </a:r>
          </a:p>
          <a:p>
            <a:endParaRPr lang="en-US" dirty="0"/>
          </a:p>
          <a:p>
            <a:r>
              <a:rPr lang="en-US" dirty="0"/>
              <a:t>Most financial planners will recommend you keep between 3 and 6 months of your expenses in a cash reserve.  The actual number you plan to keep depends both on your personal preference, as well as various factors in your financial situation.  As this slide shows, there are various factors that may tip the scale towards a larger or smaller reserve.  I should note that I have included “known upcoming expenses” on the slide.  While not necessarily part of your cash reserve, if you have a large expense coming in the next 24 months, a down payment, tuition payment or other big bill, it is likely the best strategy to keep these funds in a cash-like vehicle rather than investing in something more risky.</a:t>
            </a: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4CCF16-61C2-4F03-8C51-B493C0925156}" type="slidenum">
              <a:rPr lang="en-US" smtClean="0"/>
              <a:pPr/>
              <a:t>5</a:t>
            </a:fld>
            <a:endParaRPr lang="en-US"/>
          </a:p>
        </p:txBody>
      </p:sp>
    </p:spTree>
    <p:extLst>
      <p:ext uri="{BB962C8B-B14F-4D97-AF65-F5344CB8AC3E}">
        <p14:creationId xmlns:p14="http://schemas.microsoft.com/office/powerpoint/2010/main" val="2486270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pPr eaLnBrk="1" hangingPunct="1">
              <a:spcBef>
                <a:spcPct val="0"/>
              </a:spcBef>
            </a:pPr>
            <a:r>
              <a:rPr lang="en-US" dirty="0"/>
              <a:t>One issue on many recent graduates minds is debt management focused in 2 areas:  Student Loans and Credit Cards.  </a:t>
            </a:r>
          </a:p>
          <a:p>
            <a:pPr eaLnBrk="1" hangingPunct="1">
              <a:spcBef>
                <a:spcPct val="0"/>
              </a:spcBef>
            </a:pPr>
            <a:endParaRPr lang="en-US" dirty="0"/>
          </a:p>
          <a:p>
            <a:pPr eaLnBrk="1" hangingPunct="1">
              <a:spcBef>
                <a:spcPct val="0"/>
              </a:spcBef>
            </a:pPr>
            <a:r>
              <a:rPr lang="en-US" dirty="0"/>
              <a:t>Many recent graduates ask me now that they have excess cash flow, how quickly they should pay their student loans down.  While there is no definite answer, it usually comes down to the interest rate of the loans.  The higher the interest rate, the faster you should try to pay down the debt.  However, if the interest rate is low, you may consider paying the loan down more slowly and dedicating that extra money to investments.  Remember, in some cases, student loan interest is tax deductible, so you when doing your comparison you should calculate the tax equivalent interest.  </a:t>
            </a:r>
          </a:p>
          <a:p>
            <a:pPr eaLnBrk="1" hangingPunct="1">
              <a:spcBef>
                <a:spcPct val="0"/>
              </a:spcBef>
            </a:pPr>
            <a:endParaRPr lang="en-US" dirty="0"/>
          </a:p>
          <a:p>
            <a:pPr eaLnBrk="1" hangingPunct="1">
              <a:spcBef>
                <a:spcPct val="0"/>
              </a:spcBef>
            </a:pPr>
            <a:r>
              <a:rPr lang="en-US" dirty="0"/>
              <a:t>Another question I get is about refinancing student loans.  Refinancing involves taking a new loan and using the proceeds to pay off your old loans.  People will consider refinancing if they can get a lower interest rate or to change their payback period, which impacts their monthly payment.  There are many instances where refinancing makes sense, but I always advise taking special care when considering refinancing Federal student loans into private student loans.  Federal loans have many protections associated with them including deferments, forbearance and eligibility for the Public Service Loan Forgiveness Program.  If you refinance from a Federal loan to a Private one, you lose these benefits.  </a:t>
            </a:r>
          </a:p>
          <a:p>
            <a:pPr eaLnBrk="1" hangingPunct="1">
              <a:spcBef>
                <a:spcPct val="0"/>
              </a:spcBef>
            </a:pPr>
            <a:endParaRPr lang="en-US" dirty="0"/>
          </a:p>
          <a:p>
            <a:pPr eaLnBrk="1" hangingPunct="1">
              <a:spcBef>
                <a:spcPct val="0"/>
              </a:spcBef>
            </a:pPr>
            <a:r>
              <a:rPr lang="en-US" dirty="0"/>
              <a:t>Another thing to consider with your loans is if they die with you.  Always check with your loan provider to ensure that your loans would not become the responsibility of someone else if something were to happen to you.</a:t>
            </a:r>
          </a:p>
          <a:p>
            <a:pPr eaLnBrk="1" hangingPunct="1">
              <a:spcBef>
                <a:spcPct val="0"/>
              </a:spcBef>
            </a:pPr>
            <a:endParaRPr lang="en-US" dirty="0"/>
          </a:p>
          <a:p>
            <a:pPr eaLnBrk="1" hangingPunct="1">
              <a:spcBef>
                <a:spcPct val="0"/>
              </a:spcBef>
            </a:pPr>
            <a:r>
              <a:rPr lang="en-US" dirty="0"/>
              <a:t>Credit Cards are another source of confusion.  Credit cards have many beneficial features including the consolidation of monthly transactions, rewards and the ability to build your credit.  Credit cards opened in your name alone are more likely to boost your credit than cards opened with a co-signer.  However, credit cards often charge the highest interest rates of any type of debt, so care must be taken to ensure that you only charge what you can afford to pay off at the end of the month.</a:t>
            </a:r>
          </a:p>
          <a:p>
            <a:pPr eaLnBrk="1" hangingPunct="1">
              <a:spcBef>
                <a:spcPct val="0"/>
              </a:spcBef>
            </a:pPr>
            <a:endParaRPr lang="en-US" dirty="0"/>
          </a:p>
          <a:p>
            <a:pPr eaLnBrk="1" hangingPunct="1">
              <a:spcBef>
                <a:spcPct val="0"/>
              </a:spcBef>
            </a:pPr>
            <a:r>
              <a:rPr lang="en-US" dirty="0"/>
              <a:t>If you find you’ve accumulated some high interest rate credit card debt, you may have considered transferring the balance on a 0% interest rate credit card.   These cards can be effective tools if you do have credit card debt you are looking to pay down.  However, credit card companies are not non-profit organizations.  They will usually charge an upfront fee between 1 – 5% to transfer the balance and once the introductory period expires, the subsequent rate can be quite high.  While these cards can be helpful, its important that you read the fine print before signing up.</a:t>
            </a:r>
          </a:p>
          <a:p>
            <a:pPr eaLnBrk="1" hangingPunct="1">
              <a:spcBef>
                <a:spcPct val="0"/>
              </a:spcBef>
            </a:pPr>
            <a:endParaRPr lang="en-US" dirty="0"/>
          </a:p>
          <a:p>
            <a:pPr eaLnBrk="1" hangingPunct="1">
              <a:spcBef>
                <a:spcPct val="0"/>
              </a:spcBef>
            </a:pPr>
            <a:endParaRPr lang="en-US" dirty="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EDDA4C-DEEC-4E8D-AB2B-10A4C80EF457}" type="slidenum">
              <a:rPr lang="en-US" smtClean="0"/>
              <a:pPr/>
              <a:t>6</a:t>
            </a:fld>
            <a:endParaRPr lang="en-US"/>
          </a:p>
        </p:txBody>
      </p:sp>
    </p:spTree>
    <p:extLst>
      <p:ext uri="{BB962C8B-B14F-4D97-AF65-F5344CB8AC3E}">
        <p14:creationId xmlns:p14="http://schemas.microsoft.com/office/powerpoint/2010/main" val="899333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pPr eaLnBrk="1" hangingPunct="1">
              <a:spcBef>
                <a:spcPct val="0"/>
              </a:spcBef>
            </a:pPr>
            <a:r>
              <a:rPr lang="en-US" dirty="0"/>
              <a:t>For most recent graduates, their earning power is their greatest asset.  This chart shows the incredible earning power you have, even with very conservative numbers.  </a:t>
            </a:r>
          </a:p>
          <a:p>
            <a:pPr eaLnBrk="1" hangingPunct="1">
              <a:spcBef>
                <a:spcPct val="0"/>
              </a:spcBef>
            </a:pPr>
            <a:endParaRPr lang="en-US" dirty="0"/>
          </a:p>
          <a:p>
            <a:pPr eaLnBrk="1" hangingPunct="1">
              <a:spcBef>
                <a:spcPct val="0"/>
              </a:spcBef>
            </a:pPr>
            <a:r>
              <a:rPr lang="en-US" dirty="0"/>
              <a:t>If you had a $10.4M home or work of art, you’d certainly want to insure it.  The same is true with your income.</a:t>
            </a:r>
          </a:p>
          <a:p>
            <a:pPr eaLnBrk="1" hangingPunct="1">
              <a:spcBef>
                <a:spcPct val="0"/>
              </a:spcBef>
            </a:pPr>
            <a:endParaRPr lang="en-US" dirty="0"/>
          </a:p>
          <a:p>
            <a:pPr eaLnBrk="1" hangingPunct="1">
              <a:spcBef>
                <a:spcPct val="0"/>
              </a:spcBef>
            </a:pPr>
            <a:r>
              <a:rPr lang="en-US" dirty="0"/>
              <a:t>Many large employers will offer some level of long term disability coverage, but many smaller employers do not.  If your company does provide coverage, its important to understand what portion of your income is covered, what is considered income and the taxability of the benefit.  If your company does not provide coverage, or if your employer coverage is not enough for you to continue to pay your bills and save for your goals, you should consider purchasing a supplemental long term disability insurance policy.</a:t>
            </a:r>
          </a:p>
          <a:p>
            <a:pPr eaLnBrk="1" hangingPunct="1">
              <a:spcBef>
                <a:spcPct val="0"/>
              </a:spcBef>
            </a:pPr>
            <a:endParaRPr lang="en-US" dirty="0"/>
          </a:p>
          <a:p>
            <a:pPr eaLnBrk="1" hangingPunct="1">
              <a:spcBef>
                <a:spcPct val="0"/>
              </a:spcBef>
            </a:pPr>
            <a:r>
              <a:rPr lang="en-US" dirty="0"/>
              <a:t>Many people early in their financial lives do not need life insurance today.  In most cases, life insurance is needed to support someone who is dependent on your income such as a spouse or child.  If no one is dependent on your financially, there is a good chance you do not need to pay for life insurance.  As you progress in your financial lives however, purchasing insurance may become necessary.  Group insurance can be offered through your employer and is often expressed as a multiple of your salary.  Group term insurance is often very easy to get and starts out inexpensive but gets more expensive as you age.  Term insurance is coverage you purchase on your own and the rate is generally fixed for a period of time.  At the end of that period, the insurance ends.  If you are healthy, this can be a very inexpensive option for life insurance.  Finally, permanent coverage comes in many forms including Whole Life, Variable and Universal Life.  These policies are much more complicated and are a bit beyond the scope of this talk.  In general, I see these policies as most effective when someone has a permanent need for insurance for instance if they have a special needs child or an estate tax issue.</a:t>
            </a:r>
          </a:p>
          <a:p>
            <a:pPr eaLnBrk="1" hangingPunct="1">
              <a:spcBef>
                <a:spcPct val="0"/>
              </a:spcBef>
            </a:pPr>
            <a:endParaRPr lang="en-US" dirty="0"/>
          </a:p>
          <a:p>
            <a:pPr eaLnBrk="1" hangingPunct="1">
              <a:spcBef>
                <a:spcPct val="0"/>
              </a:spcBef>
            </a:pPr>
            <a:r>
              <a:rPr lang="en-US" dirty="0"/>
              <a:t>Finally, health insurance provides coverage in the event you incur medical costs.  Health insurance is often provided by your employer and your employer picks up some of the cost.  Those that are self employed or unemployed may purchase this insurance on their own.  Health insurance must cover 100% of any preventative care costs and will provide coverage for other costs once you pay a certain amount out of pocket first.  This amount is called the deductible.  Generally speaking, the higher the deductible, the lower the monthly cost of insurance.  </a:t>
            </a:r>
          </a:p>
          <a:p>
            <a:pPr eaLnBrk="1" hangingPunct="1">
              <a:spcBef>
                <a:spcPct val="0"/>
              </a:spcBef>
            </a:pPr>
            <a:endParaRPr lang="en-US" dirty="0"/>
          </a:p>
          <a:p>
            <a:pPr eaLnBrk="1" hangingPunct="1">
              <a:spcBef>
                <a:spcPct val="0"/>
              </a:spcBef>
            </a:pPr>
            <a:r>
              <a:rPr lang="en-US" dirty="0"/>
              <a:t>Unless your healthcare costs are very high, what you pay out of pocket is not tax deductible.  However, you may be able to contribute to a Flexible Spending Account or Health Savings Account on a tax deductible basis and use those funds to pay your health care costs.  FSAs are use-it-or-lose it, which generally means that if there is money left over in the plan at the end of the year, you lose that money.  HSAs on the other hand, allow unused money to roll forward from year to year and those funds can even be invested for the future.  If you choose a low-deductible health insurance plan, you can only use an FSA.   High deductible plans can allow for the HSA but remember, these plans may require you to pay out well over $1,000 of medical costs before your insurance kicks in.  As a result of these rules, people are generally more conservative with what they put in an FSA while many people put the maximum allowed in an HSA each year.</a:t>
            </a: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A1D7A9-E06C-4434-93A0-0E9C3A709485}" type="slidenum">
              <a:rPr lang="en-US" smtClean="0"/>
              <a:pPr/>
              <a:t>7</a:t>
            </a:fld>
            <a:endParaRPr lang="en-US"/>
          </a:p>
        </p:txBody>
      </p:sp>
    </p:spTree>
    <p:extLst>
      <p:ext uri="{BB962C8B-B14F-4D97-AF65-F5344CB8AC3E}">
        <p14:creationId xmlns:p14="http://schemas.microsoft.com/office/powerpoint/2010/main" val="2037833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Young people have the most powerful tool for saving: time.  As your income rises, the challenge is to make sure you expenses don’t increase just as rapidly.  By making it a habit to save early, even a small amount, you can benefit from the power of compound interest.  I often liken saving to going to the gym: going once doesn’t do much, but making it a habit over many months and years really makes a difference. This graph illustrates the advantages of starting to save $2,000 a year at age 22 versus starting to save at age 32.  In the first column, the person only saves for 10 years but due to the fact that the started early, they end up with more money than the person that started later, but saved for 33 years!  My strongest advice to you is to start the habit of saving early, even if the amount seems small.</a:t>
            </a:r>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AFBD77-DC29-4F11-BF33-EE57A0D3092C}" type="slidenum">
              <a:rPr lang="en-US" smtClean="0"/>
              <a:pPr/>
              <a:t>8</a:t>
            </a:fld>
            <a:endParaRPr lang="en-US"/>
          </a:p>
        </p:txBody>
      </p:sp>
    </p:spTree>
    <p:extLst>
      <p:ext uri="{BB962C8B-B14F-4D97-AF65-F5344CB8AC3E}">
        <p14:creationId xmlns:p14="http://schemas.microsoft.com/office/powerpoint/2010/main" val="3104360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pPr eaLnBrk="1" hangingPunct="1">
              <a:spcBef>
                <a:spcPct val="0"/>
              </a:spcBef>
            </a:pPr>
            <a:r>
              <a:rPr lang="en-US" dirty="0"/>
              <a:t>Once you start saving, you have to decide where you are going to save.  This slide focuses on the types of accounts you can use, not the investments within them.  Think of accounts like cups and investments like the liquids you can put in those cups.  Different cups have different properties like a water bottle, coffee mug or soda can, but you can put can put most liquids in most cups interchangeably.  Generally speaking, there are 3 places you can put money: non-qualified accounts, pre-tax vehicles and Roth vehicles</a:t>
            </a:r>
          </a:p>
          <a:p>
            <a:pPr eaLnBrk="1" hangingPunct="1">
              <a:spcBef>
                <a:spcPct val="0"/>
              </a:spcBef>
            </a:pPr>
            <a:endParaRPr lang="en-US" dirty="0"/>
          </a:p>
          <a:p>
            <a:pPr eaLnBrk="1" hangingPunct="1">
              <a:spcBef>
                <a:spcPct val="0"/>
              </a:spcBef>
            </a:pPr>
            <a:r>
              <a:rPr lang="en-US" dirty="0"/>
              <a:t>Non-Qualified accounts are sometimes called brokerage or taxable accounts.  These accounts can be opened at any investment firm and have no limits on how much you can put in or take out in any given year.  In exchange for this flexibility, there are limited tax advantages.  As you realize income on your investments, you pay taxes.</a:t>
            </a:r>
          </a:p>
          <a:p>
            <a:pPr eaLnBrk="1" hangingPunct="1">
              <a:spcBef>
                <a:spcPct val="0"/>
              </a:spcBef>
            </a:pPr>
            <a:endParaRPr lang="en-US" dirty="0"/>
          </a:p>
          <a:p>
            <a:pPr eaLnBrk="1" hangingPunct="1">
              <a:spcBef>
                <a:spcPct val="0"/>
              </a:spcBef>
            </a:pPr>
            <a:r>
              <a:rPr lang="en-US" dirty="0"/>
              <a:t>To avoid or defer taxes, you must use a more specialized vehicle that carries certain restrictions.  </a:t>
            </a:r>
          </a:p>
          <a:p>
            <a:pPr eaLnBrk="1" hangingPunct="1">
              <a:spcBef>
                <a:spcPct val="0"/>
              </a:spcBef>
            </a:pPr>
            <a:endParaRPr lang="en-US" dirty="0"/>
          </a:p>
          <a:p>
            <a:pPr eaLnBrk="1" hangingPunct="1">
              <a:spcBef>
                <a:spcPct val="0"/>
              </a:spcBef>
            </a:pPr>
            <a:r>
              <a:rPr lang="en-US" dirty="0"/>
              <a:t>Pre-tax vehicles provide you a tax deduction in the current year for making a contribution.  The investments grow on a tax deferred basis but you will pay taxes when you withdraw the funds.  Generally speaking, if you take withdrawals before age 59 ½, you will also pay a 10% penalty, therefore money in these vehicles is really best suited for retirement.  401(k), 403(b), 457 and SIMPLE IRAs are offered through your employer.  SEP IRAs are an option for those who have self employed income and Traditional IRAs can be opened on your own.</a:t>
            </a:r>
          </a:p>
          <a:p>
            <a:pPr eaLnBrk="1" hangingPunct="1">
              <a:spcBef>
                <a:spcPct val="0"/>
              </a:spcBef>
            </a:pPr>
            <a:endParaRPr lang="en-US" dirty="0"/>
          </a:p>
          <a:p>
            <a:pPr eaLnBrk="1" hangingPunct="1">
              <a:spcBef>
                <a:spcPct val="0"/>
              </a:spcBef>
            </a:pPr>
            <a:r>
              <a:rPr lang="en-US" dirty="0"/>
              <a:t>Roth vehicles generally do not offer a tax deduction if you contribute, but if you meet certain requirements, withdrawals are tax free in the future.  Roth 401(k), 403(b) and 457 plans may be provided by your employer, but if you meet income limitations, you can open a Roth IRA on your own.</a:t>
            </a:r>
          </a:p>
          <a:p>
            <a:pPr eaLnBrk="1" hangingPunct="1">
              <a:spcBef>
                <a:spcPct val="0"/>
              </a:spcBef>
            </a:pPr>
            <a:endParaRPr lang="en-US" dirty="0"/>
          </a:p>
          <a:p>
            <a:pPr eaLnBrk="1" hangingPunct="1">
              <a:spcBef>
                <a:spcPct val="0"/>
              </a:spcBef>
            </a:pPr>
            <a:r>
              <a:rPr lang="en-US" dirty="0"/>
              <a:t>When people start to understand the difference between pre-tax and Roth vehicles, the natural next question is ‘which is better’.  In general, you want to pay your taxes when your tax rate is lowest.  In the US, our income tax rate is progressive, meaning that the more you earn, the higher the percentage applied to the next dollar you earn.  While everyone’s situation is different, this can mean that younger people who expect to have an future increase in come may prefer Roth vehicles while older people who expect their income to decline in the future due to retirement, may favor pre-tax vehicles.</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B7A487F-A115-4F16-AFAC-C46C699BD015}" type="slidenum">
              <a:rPr lang="en-US" smtClean="0"/>
              <a:pPr/>
              <a:t>9</a:t>
            </a:fld>
            <a:endParaRPr lang="en-US"/>
          </a:p>
        </p:txBody>
      </p:sp>
    </p:spTree>
    <p:extLst>
      <p:ext uri="{BB962C8B-B14F-4D97-AF65-F5344CB8AC3E}">
        <p14:creationId xmlns:p14="http://schemas.microsoft.com/office/powerpoint/2010/main" val="1567592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8AA61A-7FA1-4C4C-B495-965D2635E95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068823-D30B-42B7-94E1-20B3CAF6466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B0B1F3-2586-4E9F-BE62-E1B0014C3DD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9B3E-0755-4CC3-B400-63ABDAB04AE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1F223CFB-1577-4BE7-87A5-19A61FB5417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F5B165E-D8A7-4F18-B241-8C1E85737E06}"/>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47784" y="5539659"/>
            <a:ext cx="2322738" cy="1184596"/>
          </a:xfrm>
          <a:prstGeom prst="rect">
            <a:avLst/>
          </a:prstGeom>
        </p:spPr>
      </p:pic>
    </p:spTree>
    <p:extLst>
      <p:ext uri="{BB962C8B-B14F-4D97-AF65-F5344CB8AC3E}">
        <p14:creationId xmlns:p14="http://schemas.microsoft.com/office/powerpoint/2010/main" val="304285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36CFC-AE4D-4511-BF80-758BC468A4D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sp>
        <p:nvSpPr>
          <p:cNvPr id="11" name="Rectangle 10"/>
          <p:cNvSpPr/>
          <p:nvPr userDrawn="1"/>
        </p:nvSpPr>
        <p:spPr>
          <a:xfrm>
            <a:off x="0" y="6400410"/>
            <a:ext cx="9144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4"/>
            <a:ext cx="9144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7" name="Picture 7">
            <a:extLst>
              <a:ext uri="{FF2B5EF4-FFF2-40B4-BE49-F238E27FC236}">
                <a16:creationId xmlns:a16="http://schemas.microsoft.com/office/drawing/2014/main" id="{10C8A0AC-BDEF-40CD-D4D9-649B0A17CD6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8223647" y="318432"/>
            <a:ext cx="583406"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900D6E89-DD7F-9338-FF6B-6B3A1C2AA606}"/>
              </a:ext>
            </a:extLst>
          </p:cNvPr>
          <p:cNvSpPr/>
          <p:nvPr userDrawn="1"/>
        </p:nvSpPr>
        <p:spPr>
          <a:xfrm>
            <a:off x="0" y="1325882"/>
            <a:ext cx="5554980" cy="81575"/>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96CAB18-03CA-2D3B-5F51-2782F4FC0156}"/>
              </a:ext>
            </a:extLst>
          </p:cNvPr>
          <p:cNvSpPr/>
          <p:nvPr userDrawn="1"/>
        </p:nvSpPr>
        <p:spPr>
          <a:xfrm>
            <a:off x="-57150" y="1475716"/>
            <a:ext cx="528066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1454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1BE8-89E8-4124-9720-A3A3A38CC26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879EF2A-D4A1-47BF-A716-AE09BC9179C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90B6B9-168D-4A4B-B46B-70E640863898}"/>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47784" y="5000493"/>
            <a:ext cx="2322738" cy="2392400"/>
          </a:xfrm>
          <a:prstGeom prst="rect">
            <a:avLst/>
          </a:prstGeom>
        </p:spPr>
      </p:pic>
    </p:spTree>
    <p:extLst>
      <p:ext uri="{BB962C8B-B14F-4D97-AF65-F5344CB8AC3E}">
        <p14:creationId xmlns:p14="http://schemas.microsoft.com/office/powerpoint/2010/main" val="2124846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86208-3974-4BE9-A3A2-5AAAAFB22B58}"/>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0B7A5E-22FA-422E-A8E4-456D753ADDB8}"/>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44B702-E5F8-4A92-95B5-67C0510C9D5D}"/>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47784" y="5000493"/>
            <a:ext cx="2322738" cy="2392400"/>
          </a:xfrm>
          <a:prstGeom prst="rect">
            <a:avLst/>
          </a:prstGeom>
        </p:spPr>
      </p:pic>
    </p:spTree>
    <p:extLst>
      <p:ext uri="{BB962C8B-B14F-4D97-AF65-F5344CB8AC3E}">
        <p14:creationId xmlns:p14="http://schemas.microsoft.com/office/powerpoint/2010/main" val="2145984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9A9EB-BFEB-4262-9804-2A4A9A53C715}"/>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DCB3FF-ABD2-4DCD-BB9D-886D4AB2F80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AC87127D-54BD-4F6C-B0C7-21DFCC56D453}"/>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9BA613-54F7-4B74-931E-E2175D49CF2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6C737CE0-FC51-46FB-B063-1690969C9B87}"/>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77831E-094B-412B-9778-CBDDF58CA49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8" name="Footer Placeholder 7">
            <a:extLst>
              <a:ext uri="{FF2B5EF4-FFF2-40B4-BE49-F238E27FC236}">
                <a16:creationId xmlns:a16="http://schemas.microsoft.com/office/drawing/2014/main"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47784" y="5000493"/>
            <a:ext cx="2322738" cy="2392400"/>
          </a:xfrm>
          <a:prstGeom prst="rect">
            <a:avLst/>
          </a:prstGeom>
        </p:spPr>
      </p:pic>
    </p:spTree>
    <p:extLst>
      <p:ext uri="{BB962C8B-B14F-4D97-AF65-F5344CB8AC3E}">
        <p14:creationId xmlns:p14="http://schemas.microsoft.com/office/powerpoint/2010/main" val="1049985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23D76D-CE93-4704-A908-438A58162D4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4" name="Footer Placeholder 3">
            <a:extLst>
              <a:ext uri="{FF2B5EF4-FFF2-40B4-BE49-F238E27FC236}">
                <a16:creationId xmlns:a16="http://schemas.microsoft.com/office/drawing/2014/main"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23284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CEBB3-B44B-47FA-9D5E-8E659BFD8877}"/>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3" name="Footer Placeholder 2">
            <a:extLst>
              <a:ext uri="{FF2B5EF4-FFF2-40B4-BE49-F238E27FC236}">
                <a16:creationId xmlns:a16="http://schemas.microsoft.com/office/drawing/2014/main"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031037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7FCE-585C-4441-831C-FE240AF7B96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57812B6-D47F-4998-919E-00303ECFDC3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E93FE8-305C-4A8E-A43D-EA67BCC778B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EA2E055-2C20-4AA6-A804-39773C4F63A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80265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45FCD7-58D4-418A-8DBC-F755E713E168}"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DCC6-DF3D-4060-8126-68C6AD76EC3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F9F4BEC-1193-439E-BCF2-BD19F19286D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649F34D1-3DD1-43CD-ABA2-134A6DAB36F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3ADD157-FB37-4E90-BD7E-BF8902AACF92}"/>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241885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DC7946-EC8D-4A32-9629-945C31003D91}"/>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618728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5756C1-BC35-4DD4-BDEF-5012146179C1}"/>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120867-6568-48D5-9DD7-2A9E7913204A}"/>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81BAE-8ABE-4535-B9D7-23D0954F3289}"/>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58444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109C4E-A061-484F-A542-DD7848C01D3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CDF9B4B-695C-4FD9-BFC9-FB6FB4945BA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B369BE-F20B-4E22-AF51-6C790CB97E6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F926DEE-15DE-40DE-9F46-D277506974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4CBB32-7F48-495A-A789-9F09A6058B2C}" type="slidenum">
              <a:rPr lang="en-US"/>
              <a:pPr>
                <a:defRPr/>
              </a:pPr>
              <a:t>‹#›</a:t>
            </a:fld>
            <a:endParaRPr lang="en-US"/>
          </a:p>
        </p:txBody>
      </p:sp>
      <p:pic>
        <p:nvPicPr>
          <p:cNvPr id="5" name="Picture 7">
            <a:extLst>
              <a:ext uri="{FF2B5EF4-FFF2-40B4-BE49-F238E27FC236}">
                <a16:creationId xmlns:a16="http://schemas.microsoft.com/office/drawing/2014/main" id="{773B7C8D-B8A3-7D58-B230-F1D3F18938E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7943850" y="386691"/>
            <a:ext cx="7778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25FD783-E450-7E32-2FB0-A6B698F69116}"/>
              </a:ext>
            </a:extLst>
          </p:cNvPr>
          <p:cNvSpPr/>
          <p:nvPr userDrawn="1"/>
        </p:nvSpPr>
        <p:spPr>
          <a:xfrm>
            <a:off x="0" y="1371600"/>
            <a:ext cx="548640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E037DC5-9361-AD99-5D88-048571D7FA80}"/>
              </a:ext>
            </a:extLst>
          </p:cNvPr>
          <p:cNvSpPr/>
          <p:nvPr userDrawn="1"/>
        </p:nvSpPr>
        <p:spPr>
          <a:xfrm>
            <a:off x="-76200" y="1475716"/>
            <a:ext cx="541020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385B0C1D-EA2F-87C3-8116-0FD3A2CAD234}"/>
              </a:ext>
            </a:extLst>
          </p:cNvPr>
          <p:cNvSpPr>
            <a:spLocks noGrp="1"/>
          </p:cNvSpPr>
          <p:nvPr>
            <p:ph type="title"/>
          </p:nvPr>
        </p:nvSpPr>
        <p:spPr>
          <a:xfrm>
            <a:off x="609600" y="365125"/>
            <a:ext cx="7372350" cy="1325563"/>
          </a:xfrm>
        </p:spPr>
        <p:txBody>
          <a:bodyPr/>
          <a:lstStyle>
            <a:lvl1pPr algn="l">
              <a:defRPr sz="3000">
                <a:solidFill>
                  <a:srgbClr val="00853E"/>
                </a:solidFill>
              </a:defRPr>
            </a:lvl1pPr>
          </a:lstStyle>
          <a:p>
            <a:r>
              <a:rPr lang="en-US" dirty="0"/>
              <a:t>Click to edit Master title style</a:t>
            </a:r>
          </a:p>
        </p:txBody>
      </p:sp>
      <p:sp>
        <p:nvSpPr>
          <p:cNvPr id="10" name="Rectangle 9">
            <a:extLst>
              <a:ext uri="{FF2B5EF4-FFF2-40B4-BE49-F238E27FC236}">
                <a16:creationId xmlns:a16="http://schemas.microsoft.com/office/drawing/2014/main" id="{97FC7BD9-8D3B-DC2F-F358-025359734354}"/>
              </a:ext>
            </a:extLst>
          </p:cNvPr>
          <p:cNvSpPr/>
          <p:nvPr userDrawn="1"/>
        </p:nvSpPr>
        <p:spPr>
          <a:xfrm>
            <a:off x="0" y="6345238"/>
            <a:ext cx="9144000" cy="13811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
        <p:nvSpPr>
          <p:cNvPr id="13" name="Rectangle 12">
            <a:extLst>
              <a:ext uri="{FF2B5EF4-FFF2-40B4-BE49-F238E27FC236}">
                <a16:creationId xmlns:a16="http://schemas.microsoft.com/office/drawing/2014/main" id="{813093DB-1041-0952-A92C-01E5105ED9A4}"/>
              </a:ext>
            </a:extLst>
          </p:cNvPr>
          <p:cNvSpPr/>
          <p:nvPr userDrawn="1"/>
        </p:nvSpPr>
        <p:spPr>
          <a:xfrm>
            <a:off x="0" y="6477000"/>
            <a:ext cx="9144000" cy="568325"/>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9FA562-6D4C-41E6-B5C7-BC71A96B06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D8DA0F5-79D4-4015-9CC2-784B721238A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199AE83-3D1B-4280-AA5A-4B65AF9D53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3DD0CC-3491-4246-A925-7BD01EE8394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8A9F29-0429-41A9-9585-4178DCCFF61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2AD2C-4A53-491B-90D0-F9EC958CA3A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EA2E0BB2-CE94-44A8-AEFB-E2C9FD8AC9D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936B95-72C6-4025-B41B-194D230E28D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1742227603"/>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8F6A8C-08DA-912E-E36E-DDADC6CBBDDD}"/>
              </a:ext>
            </a:extLst>
          </p:cNvPr>
          <p:cNvSpPr/>
          <p:nvPr/>
        </p:nvSpPr>
        <p:spPr>
          <a:xfrm>
            <a:off x="-103909" y="-93518"/>
            <a:ext cx="9247909"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pic>
        <p:nvPicPr>
          <p:cNvPr id="5" name="Picture 4">
            <a:extLst>
              <a:ext uri="{FF2B5EF4-FFF2-40B4-BE49-F238E27FC236}">
                <a16:creationId xmlns:a16="http://schemas.microsoft.com/office/drawing/2014/main" id="{18EA960D-5AC3-EF55-1D0F-AD1FF78BA2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827710" y="2590800"/>
            <a:ext cx="1488580" cy="2084013"/>
          </a:xfrm>
          <a:prstGeom prst="rect">
            <a:avLst/>
          </a:prstGeom>
        </p:spPr>
      </p:pic>
      <p:sp>
        <p:nvSpPr>
          <p:cNvPr id="6" name="TextBox 5">
            <a:extLst>
              <a:ext uri="{FF2B5EF4-FFF2-40B4-BE49-F238E27FC236}">
                <a16:creationId xmlns:a16="http://schemas.microsoft.com/office/drawing/2014/main" id="{0FBF4F51-C166-2095-5C42-FD572FB92792}"/>
              </a:ext>
            </a:extLst>
          </p:cNvPr>
          <p:cNvSpPr txBox="1"/>
          <p:nvPr/>
        </p:nvSpPr>
        <p:spPr>
          <a:xfrm>
            <a:off x="444133" y="676870"/>
            <a:ext cx="8191868" cy="923330"/>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Financial Planning 101</a:t>
            </a:r>
            <a:endParaRPr lang="en-US" sz="3200"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62A9886C-1E55-A4A5-0A84-4E2741FEC4F0}"/>
              </a:ext>
            </a:extLst>
          </p:cNvPr>
          <p:cNvSpPr txBox="1"/>
          <p:nvPr/>
        </p:nvSpPr>
        <p:spPr>
          <a:xfrm>
            <a:off x="76200" y="5486400"/>
            <a:ext cx="8915400" cy="707886"/>
          </a:xfrm>
          <a:prstGeom prst="rect">
            <a:avLst/>
          </a:prstGeom>
          <a:noFill/>
        </p:spPr>
        <p:txBody>
          <a:bodyPr wrap="square" rtlCol="0">
            <a:spAutoFit/>
          </a:bodyPr>
          <a:lstStyle/>
          <a:p>
            <a:r>
              <a:rPr lang="en-US" sz="1000" dirty="0"/>
              <a:t>18-333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8" name="Table 7">
            <a:extLst>
              <a:ext uri="{FF2B5EF4-FFF2-40B4-BE49-F238E27FC236}">
                <a16:creationId xmlns:a16="http://schemas.microsoft.com/office/drawing/2014/main" id="{11D8ABE1-135E-37A4-C02A-FD73535814BF}"/>
              </a:ext>
            </a:extLst>
          </p:cNvPr>
          <p:cNvGraphicFramePr>
            <a:graphicFrameLocks noGrp="1"/>
          </p:cNvGraphicFramePr>
          <p:nvPr>
            <p:extLst>
              <p:ext uri="{D42A27DB-BD31-4B8C-83A1-F6EECF244321}">
                <p14:modId xmlns:p14="http://schemas.microsoft.com/office/powerpoint/2010/main" val="3089202691"/>
              </p:ext>
            </p:extLst>
          </p:nvPr>
        </p:nvGraphicFramePr>
        <p:xfrm>
          <a:off x="508000" y="6185842"/>
          <a:ext cx="8128000" cy="487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a:r>
                        <a:rPr lang="en-US" sz="1000" b="1" dirty="0"/>
                        <a:t>Not Insured</a:t>
                      </a:r>
                      <a:r>
                        <a:rPr lang="en-US" sz="1000" b="1" baseline="0" dirty="0"/>
                        <a:t> by NCUA or Other Government Agency</a:t>
                      </a:r>
                      <a:endParaRPr lang="en-US" sz="1000" b="1" dirty="0"/>
                    </a:p>
                  </a:txBody>
                  <a:tcPr/>
                </a:tc>
                <a:tc>
                  <a:txBody>
                    <a:bodyPr/>
                    <a:lstStyle/>
                    <a:p>
                      <a:pPr algn="ctr"/>
                      <a:r>
                        <a:rPr lang="en-US" sz="1000" b="1" dirty="0"/>
                        <a:t>Not Credit Union Guaranteed</a:t>
                      </a:r>
                    </a:p>
                  </a:txBody>
                  <a:tcPr/>
                </a:tc>
                <a:extLst>
                  <a:ext uri="{0D108BD9-81ED-4DB2-BD59-A6C34878D82A}">
                    <a16:rowId xmlns:a16="http://schemas.microsoft.com/office/drawing/2014/main" val="10000"/>
                  </a:ext>
                </a:extLst>
              </a:tr>
              <a:tr h="0">
                <a:tc>
                  <a:txBody>
                    <a:bodyPr/>
                    <a:lstStyle/>
                    <a:p>
                      <a:pPr algn="ctr"/>
                      <a:r>
                        <a:rPr lang="en-US" sz="1000" b="1" dirty="0"/>
                        <a:t>Not Credit Union Deposits or Obligations</a:t>
                      </a:r>
                    </a:p>
                  </a:txBody>
                  <a:tcPr/>
                </a:tc>
                <a:tc>
                  <a:txBody>
                    <a:bodyPr/>
                    <a:lstStyle/>
                    <a:p>
                      <a:pPr algn="ctr"/>
                      <a:r>
                        <a:rPr lang="en-US" sz="1000" b="1" dirty="0"/>
                        <a:t>May Lose Value</a:t>
                      </a:r>
                    </a:p>
                  </a:txBody>
                  <a:tcPr/>
                </a:tc>
                <a:extLst>
                  <a:ext uri="{0D108BD9-81ED-4DB2-BD59-A6C34878D82A}">
                    <a16:rowId xmlns:a16="http://schemas.microsoft.com/office/drawing/2014/main" val="10001"/>
                  </a:ext>
                </a:extLst>
              </a:tr>
            </a:tbl>
          </a:graphicData>
        </a:graphic>
      </p:graphicFrame>
      <p:sp>
        <p:nvSpPr>
          <p:cNvPr id="9" name="TextBox 8">
            <a:extLst>
              <a:ext uri="{FF2B5EF4-FFF2-40B4-BE49-F238E27FC236}">
                <a16:creationId xmlns:a16="http://schemas.microsoft.com/office/drawing/2014/main" id="{2C09CEA3-2ECD-344F-B7CE-6EDE4334CBF7}"/>
              </a:ext>
            </a:extLst>
          </p:cNvPr>
          <p:cNvSpPr txBox="1"/>
          <p:nvPr/>
        </p:nvSpPr>
        <p:spPr>
          <a:xfrm>
            <a:off x="444132" y="4800600"/>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1932469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990600" y="1920875"/>
            <a:ext cx="53340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Wingdings" pitchFamily="2" charset="2"/>
              <a:buChar char="Ø"/>
            </a:pPr>
            <a:r>
              <a:rPr lang="en-US" sz="2400" dirty="0"/>
              <a:t>  Stock</a:t>
            </a:r>
          </a:p>
          <a:p>
            <a:pPr eaLnBrk="1" hangingPunct="1">
              <a:buFont typeface="Wingdings" pitchFamily="2" charset="2"/>
              <a:buChar char="Ø"/>
            </a:pPr>
            <a:endParaRPr lang="en-US" sz="2400" dirty="0"/>
          </a:p>
          <a:p>
            <a:pPr eaLnBrk="1" hangingPunct="1">
              <a:buFont typeface="Wingdings" pitchFamily="2" charset="2"/>
              <a:buChar char="Ø"/>
            </a:pPr>
            <a:r>
              <a:rPr lang="en-US" sz="2400" dirty="0"/>
              <a:t>  Bond</a:t>
            </a:r>
          </a:p>
          <a:p>
            <a:pPr eaLnBrk="1" hangingPunct="1">
              <a:buFont typeface="Wingdings" pitchFamily="2" charset="2"/>
              <a:buChar char="Ø"/>
            </a:pPr>
            <a:endParaRPr lang="en-US" sz="2400" dirty="0"/>
          </a:p>
          <a:p>
            <a:pPr eaLnBrk="1" hangingPunct="1">
              <a:buFont typeface="Wingdings" pitchFamily="2" charset="2"/>
              <a:buChar char="Ø"/>
            </a:pPr>
            <a:r>
              <a:rPr lang="en-US" sz="2400" dirty="0"/>
              <a:t>  Mutual Fund</a:t>
            </a:r>
          </a:p>
          <a:p>
            <a:pPr eaLnBrk="1" hangingPunct="1">
              <a:buFont typeface="Wingdings" pitchFamily="2" charset="2"/>
              <a:buChar char="Ø"/>
            </a:pPr>
            <a:endParaRPr lang="en-US" sz="2400" dirty="0"/>
          </a:p>
          <a:p>
            <a:pPr lvl="1" eaLnBrk="1" hangingPunct="1">
              <a:buFont typeface="Courier New" pitchFamily="49" charset="0"/>
              <a:buChar char="o"/>
            </a:pPr>
            <a:endParaRPr lang="en-US" dirty="0"/>
          </a:p>
          <a:p>
            <a:pPr lvl="1" eaLnBrk="1" hangingPunct="1"/>
            <a:endParaRPr lang="en-US" dirty="0"/>
          </a:p>
        </p:txBody>
      </p:sp>
      <p:sp>
        <p:nvSpPr>
          <p:cNvPr id="2" name="Rectangle 1"/>
          <p:cNvSpPr/>
          <p:nvPr/>
        </p:nvSpPr>
        <p:spPr>
          <a:xfrm>
            <a:off x="36394" y="4783197"/>
            <a:ext cx="8955206" cy="1815882"/>
          </a:xfrm>
          <a:prstGeom prst="rect">
            <a:avLst/>
          </a:prstGeom>
        </p:spPr>
        <p:txBody>
          <a:bodyPr wrap="square">
            <a:spAutoFit/>
          </a:bodyPr>
          <a:lstStyle/>
          <a:p>
            <a:pPr algn="just"/>
            <a:r>
              <a:rPr lang="en-US" sz="1400" dirty="0"/>
              <a:t>Mutual funds, bonds, and ETFs will fluctuate in value and loss of principal is possible. Bond values have an inverse relationship with interest rates For example, when interest rates rise, bond values drop, and vice versa. If you were to sell your bond prior to maturity you may receive less principal that you invested. In additional to market volatility, mutual fund risk is based on the underlying securities in the fund. An investment in Exchange Traded Funds (ETF) involves the risk of losing money and should be considered as part of an overall program, not a complete investment program. An investment in ETFs involves additional risks such as not being diversified, price volatility, competitive industry pressure, international political and economic developments, possible trading halts, and index tracking errors.</a:t>
            </a:r>
          </a:p>
        </p:txBody>
      </p:sp>
      <p:sp>
        <p:nvSpPr>
          <p:cNvPr id="3" name="Rectangle 2"/>
          <p:cNvSpPr/>
          <p:nvPr/>
        </p:nvSpPr>
        <p:spPr>
          <a:xfrm>
            <a:off x="4038600" y="1951672"/>
            <a:ext cx="4953000" cy="1938992"/>
          </a:xfrm>
          <a:prstGeom prst="rect">
            <a:avLst/>
          </a:prstGeom>
        </p:spPr>
        <p:txBody>
          <a:bodyPr wrap="square">
            <a:spAutoFit/>
          </a:bodyPr>
          <a:lstStyle/>
          <a:p>
            <a:pPr eaLnBrk="1" hangingPunct="1">
              <a:buFont typeface="Wingdings" pitchFamily="2" charset="2"/>
              <a:buChar char="Ø"/>
            </a:pPr>
            <a:r>
              <a:rPr lang="en-US" dirty="0"/>
              <a:t>   </a:t>
            </a:r>
            <a:r>
              <a:rPr lang="en-US" sz="2400" dirty="0"/>
              <a:t>ETF</a:t>
            </a:r>
          </a:p>
          <a:p>
            <a:pPr eaLnBrk="1" hangingPunct="1">
              <a:buFont typeface="Wingdings" pitchFamily="2" charset="2"/>
              <a:buChar char="Ø"/>
            </a:pPr>
            <a:endParaRPr lang="en-US" sz="2400" dirty="0"/>
          </a:p>
          <a:p>
            <a:pPr eaLnBrk="1" hangingPunct="1">
              <a:buFont typeface="Wingdings" pitchFamily="2" charset="2"/>
              <a:buChar char="Ø"/>
            </a:pPr>
            <a:r>
              <a:rPr lang="en-US" sz="2400" dirty="0"/>
              <a:t>  Types of Mutual Funds &amp; ETFs</a:t>
            </a:r>
          </a:p>
          <a:p>
            <a:pPr eaLnBrk="1" hangingPunct="1">
              <a:buFont typeface="Wingdings" pitchFamily="2" charset="2"/>
              <a:buChar char="Ø"/>
            </a:pPr>
            <a:endParaRPr lang="en-US" sz="2400" dirty="0"/>
          </a:p>
          <a:p>
            <a:pPr eaLnBrk="1" hangingPunct="1">
              <a:buFont typeface="Wingdings" pitchFamily="2" charset="2"/>
              <a:buChar char="Ø"/>
            </a:pPr>
            <a:r>
              <a:rPr lang="en-US" sz="2400" dirty="0"/>
              <a:t>  Which is Better?</a:t>
            </a:r>
          </a:p>
        </p:txBody>
      </p:sp>
      <p:sp>
        <p:nvSpPr>
          <p:cNvPr id="4" name="Title 3">
            <a:extLst>
              <a:ext uri="{FF2B5EF4-FFF2-40B4-BE49-F238E27FC236}">
                <a16:creationId xmlns:a16="http://schemas.microsoft.com/office/drawing/2014/main" id="{F89C8AE0-D4DE-186D-6D37-E918BEF9EDE4}"/>
              </a:ext>
            </a:extLst>
          </p:cNvPr>
          <p:cNvSpPr>
            <a:spLocks noGrp="1"/>
          </p:cNvSpPr>
          <p:nvPr>
            <p:ph type="title"/>
          </p:nvPr>
        </p:nvSpPr>
        <p:spPr/>
        <p:txBody>
          <a:bodyPr/>
          <a:lstStyle/>
          <a:p>
            <a:r>
              <a:rPr lang="en-US" dirty="0"/>
              <a:t>Investing 101:</a:t>
            </a:r>
          </a:p>
        </p:txBody>
      </p:sp>
    </p:spTree>
    <p:extLst>
      <p:ext uri="{BB962C8B-B14F-4D97-AF65-F5344CB8AC3E}">
        <p14:creationId xmlns:p14="http://schemas.microsoft.com/office/powerpoint/2010/main" val="4074410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Box 7"/>
          <p:cNvSpPr txBox="1">
            <a:spLocks noChangeArrowheads="1"/>
          </p:cNvSpPr>
          <p:nvPr/>
        </p:nvSpPr>
        <p:spPr bwMode="auto">
          <a:xfrm>
            <a:off x="2057400" y="1905002"/>
            <a:ext cx="5181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Wingdings" pitchFamily="2" charset="2"/>
              <a:buChar char="Ø"/>
            </a:pPr>
            <a:r>
              <a:rPr lang="en-US" sz="2800" dirty="0"/>
              <a:t>  Asset Allocation</a:t>
            </a:r>
          </a:p>
          <a:p>
            <a:pPr lvl="1" eaLnBrk="1" hangingPunct="1">
              <a:buFont typeface="Wingdings" pitchFamily="2" charset="2"/>
              <a:buChar char="Ø"/>
            </a:pPr>
            <a:r>
              <a:rPr lang="en-US" sz="2800" dirty="0"/>
              <a:t>  </a:t>
            </a:r>
            <a:r>
              <a:rPr lang="en-US" sz="2400" dirty="0"/>
              <a:t>Manual vs Fund Level</a:t>
            </a:r>
          </a:p>
          <a:p>
            <a:pPr eaLnBrk="1" hangingPunct="1">
              <a:buFont typeface="Wingdings" pitchFamily="2" charset="2"/>
              <a:buChar char="Ø"/>
            </a:pPr>
            <a:endParaRPr lang="en-US" sz="2800" dirty="0"/>
          </a:p>
          <a:p>
            <a:pPr eaLnBrk="1" hangingPunct="1">
              <a:buFont typeface="Wingdings" pitchFamily="2" charset="2"/>
              <a:buChar char="Ø"/>
            </a:pPr>
            <a:r>
              <a:rPr lang="en-US" sz="2800" dirty="0"/>
              <a:t> Expense Ratios &amp; 12(b)1s</a:t>
            </a:r>
          </a:p>
          <a:p>
            <a:pPr eaLnBrk="1" hangingPunct="1">
              <a:buFont typeface="Wingdings" pitchFamily="2" charset="2"/>
              <a:buChar char="Ø"/>
            </a:pPr>
            <a:endParaRPr lang="en-US" sz="2800" dirty="0"/>
          </a:p>
          <a:p>
            <a:pPr eaLnBrk="1" hangingPunct="1">
              <a:buFont typeface="Wingdings" pitchFamily="2" charset="2"/>
              <a:buChar char="Ø"/>
            </a:pPr>
            <a:r>
              <a:rPr lang="en-US" sz="2800" dirty="0"/>
              <a:t>  DIY, Brokerage, Advisory</a:t>
            </a:r>
          </a:p>
          <a:p>
            <a:pPr eaLnBrk="1" hangingPunct="1">
              <a:buFont typeface="Wingdings" pitchFamily="2" charset="2"/>
              <a:buChar char="Ø"/>
            </a:pPr>
            <a:endParaRPr lang="en-US" sz="2800" dirty="0"/>
          </a:p>
          <a:p>
            <a:pPr eaLnBrk="1" hangingPunct="1">
              <a:buFont typeface="Wingdings" pitchFamily="2" charset="2"/>
              <a:buChar char="Ø"/>
            </a:pPr>
            <a:r>
              <a:rPr lang="en-US" sz="2800" dirty="0"/>
              <a:t>  Share Classes (A, C, </a:t>
            </a:r>
            <a:r>
              <a:rPr lang="en-US" sz="2800" dirty="0" err="1"/>
              <a:t>etc</a:t>
            </a:r>
            <a:r>
              <a:rPr lang="en-US" sz="2800" dirty="0"/>
              <a:t>)</a:t>
            </a:r>
          </a:p>
          <a:p>
            <a:pPr eaLnBrk="1" hangingPunct="1">
              <a:buFont typeface="Wingdings" pitchFamily="2" charset="2"/>
              <a:buChar char="Ø"/>
            </a:pPr>
            <a:endParaRPr lang="en-US" sz="2800" dirty="0"/>
          </a:p>
          <a:p>
            <a:pPr eaLnBrk="1" hangingPunct="1">
              <a:buFont typeface="Wingdings" pitchFamily="2" charset="2"/>
              <a:buChar char="Ø"/>
            </a:pPr>
            <a:r>
              <a:rPr lang="en-US" sz="2800" dirty="0"/>
              <a:t>  Socially Responsible (ESG)</a:t>
            </a:r>
          </a:p>
        </p:txBody>
      </p:sp>
      <p:sp>
        <p:nvSpPr>
          <p:cNvPr id="2" name="Title 1">
            <a:extLst>
              <a:ext uri="{FF2B5EF4-FFF2-40B4-BE49-F238E27FC236}">
                <a16:creationId xmlns:a16="http://schemas.microsoft.com/office/drawing/2014/main" id="{290779EF-A13A-AE5A-62B4-42166A87082C}"/>
              </a:ext>
            </a:extLst>
          </p:cNvPr>
          <p:cNvSpPr>
            <a:spLocks noGrp="1"/>
          </p:cNvSpPr>
          <p:nvPr>
            <p:ph type="title"/>
          </p:nvPr>
        </p:nvSpPr>
        <p:spPr/>
        <p:txBody>
          <a:bodyPr/>
          <a:lstStyle/>
          <a:p>
            <a:r>
              <a:rPr lang="en-US" dirty="0"/>
              <a:t>Investing 201:</a:t>
            </a:r>
          </a:p>
        </p:txBody>
      </p:sp>
    </p:spTree>
    <p:extLst>
      <p:ext uri="{BB962C8B-B14F-4D97-AF65-F5344CB8AC3E}">
        <p14:creationId xmlns:p14="http://schemas.microsoft.com/office/powerpoint/2010/main" val="2631062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743200" y="1905002"/>
            <a:ext cx="5181600" cy="2769989"/>
          </a:xfrm>
          <a:prstGeom prst="rect">
            <a:avLst/>
          </a:prstGeom>
          <a:noFill/>
        </p:spPr>
        <p:txBody>
          <a:bodyPr>
            <a:spAutoFit/>
          </a:bodyPr>
          <a:lstStyle/>
          <a:p>
            <a:pPr>
              <a:buFont typeface="Wingdings" pitchFamily="2" charset="2"/>
              <a:buChar char="Ø"/>
              <a:defRPr/>
            </a:pPr>
            <a:r>
              <a:rPr lang="en-US" sz="2400" dirty="0"/>
              <a:t>  Documents to get now</a:t>
            </a:r>
          </a:p>
          <a:p>
            <a:pPr lvl="2">
              <a:buFont typeface="Wingdings" pitchFamily="2" charset="2"/>
              <a:buChar char="Ø"/>
              <a:defRPr/>
            </a:pPr>
            <a:r>
              <a:rPr lang="en-US" dirty="0"/>
              <a:t>  Health Care Proxy</a:t>
            </a:r>
          </a:p>
          <a:p>
            <a:pPr lvl="2">
              <a:buFont typeface="Wingdings" pitchFamily="2" charset="2"/>
              <a:buChar char="Ø"/>
              <a:defRPr/>
            </a:pPr>
            <a:r>
              <a:rPr lang="en-US" dirty="0"/>
              <a:t>  Durable Power of Attorney</a:t>
            </a:r>
          </a:p>
          <a:p>
            <a:pPr lvl="2">
              <a:buFont typeface="Wingdings" pitchFamily="2" charset="2"/>
              <a:buChar char="Ø"/>
              <a:defRPr/>
            </a:pPr>
            <a:endParaRPr lang="en-US" dirty="0"/>
          </a:p>
          <a:p>
            <a:pPr marL="0" lvl="2">
              <a:buFont typeface="Wingdings" pitchFamily="2" charset="2"/>
              <a:buChar char="Ø"/>
              <a:defRPr/>
            </a:pPr>
            <a:r>
              <a:rPr lang="en-US" sz="2400" dirty="0"/>
              <a:t>  Documents to consider later</a:t>
            </a:r>
          </a:p>
          <a:p>
            <a:pPr marL="914400" lvl="4">
              <a:buFont typeface="Wingdings" pitchFamily="2" charset="2"/>
              <a:buChar char="Ø"/>
              <a:defRPr/>
            </a:pPr>
            <a:r>
              <a:rPr lang="en-US" dirty="0"/>
              <a:t>  Will</a:t>
            </a:r>
          </a:p>
          <a:p>
            <a:pPr marL="914400" lvl="4">
              <a:buFont typeface="Wingdings" pitchFamily="2" charset="2"/>
              <a:buChar char="Ø"/>
              <a:defRPr/>
            </a:pPr>
            <a:r>
              <a:rPr lang="en-US" dirty="0"/>
              <a:t>  Homestead</a:t>
            </a:r>
          </a:p>
          <a:p>
            <a:pPr marL="914400" lvl="4">
              <a:buFont typeface="Wingdings" pitchFamily="2" charset="2"/>
              <a:buChar char="Ø"/>
              <a:defRPr/>
            </a:pPr>
            <a:r>
              <a:rPr lang="en-US" dirty="0"/>
              <a:t>  Guardianship Provisions</a:t>
            </a:r>
          </a:p>
          <a:p>
            <a:pPr marL="914400" lvl="4">
              <a:buFont typeface="Wingdings" pitchFamily="2" charset="2"/>
              <a:buChar char="Ø"/>
              <a:defRPr/>
            </a:pPr>
            <a:r>
              <a:rPr lang="en-US" dirty="0"/>
              <a:t>  Trust</a:t>
            </a:r>
          </a:p>
        </p:txBody>
      </p:sp>
      <p:sp>
        <p:nvSpPr>
          <p:cNvPr id="2" name="Title 1">
            <a:extLst>
              <a:ext uri="{FF2B5EF4-FFF2-40B4-BE49-F238E27FC236}">
                <a16:creationId xmlns:a16="http://schemas.microsoft.com/office/drawing/2014/main" id="{DFE750AF-A5E5-B53B-E2C2-91361391CACB}"/>
              </a:ext>
            </a:extLst>
          </p:cNvPr>
          <p:cNvSpPr>
            <a:spLocks noGrp="1"/>
          </p:cNvSpPr>
          <p:nvPr>
            <p:ph type="title"/>
          </p:nvPr>
        </p:nvSpPr>
        <p:spPr/>
        <p:txBody>
          <a:bodyPr/>
          <a:lstStyle/>
          <a:p>
            <a:r>
              <a:rPr lang="en-US" dirty="0"/>
              <a:t>Estate Planning: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Box 7"/>
          <p:cNvSpPr txBox="1">
            <a:spLocks noChangeArrowheads="1"/>
          </p:cNvSpPr>
          <p:nvPr/>
        </p:nvSpPr>
        <p:spPr bwMode="auto">
          <a:xfrm>
            <a:off x="2743200" y="1905002"/>
            <a:ext cx="5715000" cy="3046413"/>
          </a:xfrm>
          <a:prstGeom prst="rect">
            <a:avLst/>
          </a:prstGeom>
          <a:noFill/>
          <a:ln w="9525">
            <a:noFill/>
            <a:miter lim="800000"/>
            <a:headEnd/>
            <a:tailEnd/>
          </a:ln>
        </p:spPr>
        <p:txBody>
          <a:bodyPr>
            <a:spAutoFit/>
          </a:bodyPr>
          <a:lstStyle/>
          <a:p>
            <a:pPr>
              <a:buFont typeface="Wingdings" pitchFamily="2" charset="2"/>
              <a:buChar char="Ø"/>
            </a:pPr>
            <a:r>
              <a:rPr lang="en-US" sz="2400" dirty="0"/>
              <a:t>  Accountant</a:t>
            </a:r>
          </a:p>
          <a:p>
            <a:pPr>
              <a:buFont typeface="Wingdings" pitchFamily="2" charset="2"/>
              <a:buChar char="Ø"/>
            </a:pPr>
            <a:endParaRPr lang="en-US" sz="2400" dirty="0"/>
          </a:p>
          <a:p>
            <a:pPr>
              <a:buFont typeface="Wingdings" pitchFamily="2" charset="2"/>
              <a:buChar char="Ø"/>
            </a:pPr>
            <a:r>
              <a:rPr lang="en-US" sz="2400" dirty="0"/>
              <a:t>  Broker</a:t>
            </a:r>
          </a:p>
          <a:p>
            <a:pPr>
              <a:buFont typeface="Wingdings" pitchFamily="2" charset="2"/>
              <a:buChar char="Ø"/>
            </a:pPr>
            <a:endParaRPr lang="en-US" sz="2400" dirty="0"/>
          </a:p>
          <a:p>
            <a:pPr>
              <a:buFont typeface="Wingdings" pitchFamily="2" charset="2"/>
              <a:buChar char="Ø"/>
            </a:pPr>
            <a:r>
              <a:rPr lang="en-US" sz="2400" dirty="0"/>
              <a:t>  Financial Planner</a:t>
            </a:r>
          </a:p>
          <a:p>
            <a:pPr lvl="2"/>
            <a:endParaRPr lang="en-US" dirty="0"/>
          </a:p>
          <a:p>
            <a:pPr lvl="2">
              <a:buFont typeface="Wingdings" pitchFamily="2" charset="2"/>
              <a:buChar char="Ø"/>
            </a:pPr>
            <a:r>
              <a:rPr lang="en-US" dirty="0"/>
              <a:t>  Fee Based, Transaction Based, or Both?</a:t>
            </a:r>
          </a:p>
          <a:p>
            <a:pPr lvl="2"/>
            <a:r>
              <a:rPr lang="en-US" dirty="0"/>
              <a:t>  </a:t>
            </a:r>
          </a:p>
          <a:p>
            <a:pPr lvl="2">
              <a:buFont typeface="Wingdings" pitchFamily="2" charset="2"/>
              <a:buChar char="Ø"/>
            </a:pPr>
            <a:r>
              <a:rPr lang="en-US" dirty="0"/>
              <a:t>  CFP®, CFA®, CRPC …</a:t>
            </a:r>
          </a:p>
        </p:txBody>
      </p:sp>
      <p:sp>
        <p:nvSpPr>
          <p:cNvPr id="2" name="Title 1">
            <a:extLst>
              <a:ext uri="{FF2B5EF4-FFF2-40B4-BE49-F238E27FC236}">
                <a16:creationId xmlns:a16="http://schemas.microsoft.com/office/drawing/2014/main" id="{6A1C978F-E4F3-1D62-CAB8-3AC07C77954A}"/>
              </a:ext>
            </a:extLst>
          </p:cNvPr>
          <p:cNvSpPr>
            <a:spLocks noGrp="1"/>
          </p:cNvSpPr>
          <p:nvPr>
            <p:ph type="title"/>
          </p:nvPr>
        </p:nvSpPr>
        <p:spPr>
          <a:xfrm>
            <a:off x="457200" y="365125"/>
            <a:ext cx="7372350" cy="1311275"/>
          </a:xfrm>
        </p:spPr>
        <p:txBody>
          <a:bodyPr/>
          <a:lstStyle/>
          <a:p>
            <a:r>
              <a:rPr lang="en-US" dirty="0"/>
              <a:t>Knowing Your Financial Professionals: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1066800" y="1981200"/>
            <a:ext cx="5605728" cy="4743606"/>
          </a:xfrm>
          <a:prstGeom prst="rect">
            <a:avLst/>
          </a:prstGeom>
          <a:noFill/>
        </p:spPr>
        <p:txBody>
          <a:bodyPr wrap="square" numCol="2" rtlCol="0">
            <a:spAutoFit/>
          </a:bodyPr>
          <a:lstStyle/>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Save Early</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Get a Health Care Proxy and Durable Power of Attorney</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Permanent and Emergency Guardians for Children</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Stockpile cash before a home purchase</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You can finance an education, </a:t>
            </a:r>
            <a:br>
              <a:rPr lang="en-US" sz="1600" dirty="0">
                <a:solidFill>
                  <a:prstClr val="black"/>
                </a:solidFill>
                <a:latin typeface="Proforma Book" panose="02000603060000020004" pitchFamily="50" charset="0"/>
                <a:cs typeface="+mn-cs"/>
              </a:rPr>
            </a:br>
            <a:r>
              <a:rPr lang="en-US" sz="1600" dirty="0">
                <a:solidFill>
                  <a:prstClr val="black"/>
                </a:solidFill>
                <a:latin typeface="Proforma Book" panose="02000603060000020004" pitchFamily="50" charset="0"/>
                <a:cs typeface="+mn-cs"/>
              </a:rPr>
              <a:t>but not retirement</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Take your employer match</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Pay down your highest </a:t>
            </a:r>
            <a:br>
              <a:rPr lang="en-US" sz="1600" dirty="0">
                <a:solidFill>
                  <a:prstClr val="black"/>
                </a:solidFill>
                <a:latin typeface="Proforma Book" panose="02000603060000020004" pitchFamily="50" charset="0"/>
                <a:cs typeface="+mn-cs"/>
              </a:rPr>
            </a:br>
            <a:r>
              <a:rPr lang="en-US" sz="1600" dirty="0">
                <a:solidFill>
                  <a:prstClr val="black"/>
                </a:solidFill>
                <a:latin typeface="Proforma Book" panose="02000603060000020004" pitchFamily="50" charset="0"/>
                <a:cs typeface="+mn-cs"/>
              </a:rPr>
              <a:t>interest rate first</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Plan for the worst</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Write down your goal</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Understand what you are </a:t>
            </a:r>
            <a:br>
              <a:rPr lang="en-US" sz="1600" dirty="0">
                <a:solidFill>
                  <a:prstClr val="black"/>
                </a:solidFill>
                <a:latin typeface="Proforma Book" panose="02000603060000020004" pitchFamily="50" charset="0"/>
                <a:cs typeface="+mn-cs"/>
              </a:rPr>
            </a:br>
            <a:r>
              <a:rPr lang="en-US" sz="1600" dirty="0">
                <a:solidFill>
                  <a:prstClr val="black"/>
                </a:solidFill>
                <a:latin typeface="Proforma Book" panose="02000603060000020004" pitchFamily="50" charset="0"/>
                <a:cs typeface="+mn-cs"/>
              </a:rPr>
              <a:t>paying and who you are </a:t>
            </a:r>
            <a:br>
              <a:rPr lang="en-US" sz="1600" dirty="0">
                <a:solidFill>
                  <a:prstClr val="black"/>
                </a:solidFill>
                <a:latin typeface="Proforma Book" panose="02000603060000020004" pitchFamily="50" charset="0"/>
                <a:cs typeface="+mn-cs"/>
              </a:rPr>
            </a:br>
            <a:r>
              <a:rPr lang="en-US" sz="1600" dirty="0">
                <a:solidFill>
                  <a:prstClr val="black"/>
                </a:solidFill>
                <a:latin typeface="Proforma Book" panose="02000603060000020004" pitchFamily="50" charset="0"/>
                <a:cs typeface="+mn-cs"/>
              </a:rPr>
              <a:t>paying it to</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Buy low and sell high</a:t>
            </a:r>
          </a:p>
          <a:p>
            <a:pPr marL="214313" indent="-214313" defTabSz="685800" fontAlgn="auto">
              <a:spcBef>
                <a:spcPts val="0"/>
              </a:spcBef>
              <a:spcAft>
                <a:spcPts val="0"/>
              </a:spcAft>
              <a:buFont typeface="Arial" panose="020B0604020202020204" pitchFamily="34" charset="0"/>
              <a:buChar char="•"/>
            </a:pPr>
            <a:endParaRPr lang="en-US" sz="1600" dirty="0">
              <a:solidFill>
                <a:prstClr val="black"/>
              </a:solidFill>
              <a:latin typeface="Proforma Book" panose="02000603060000020004" pitchFamily="50" charset="0"/>
              <a:cs typeface="+mn-cs"/>
            </a:endParaRPr>
          </a:p>
          <a:p>
            <a:pPr marL="214313" indent="-214313" defTabSz="685800" fontAlgn="auto">
              <a:spcBef>
                <a:spcPts val="0"/>
              </a:spcBef>
              <a:spcAft>
                <a:spcPts val="0"/>
              </a:spcAft>
              <a:buFont typeface="Arial" panose="020B0604020202020204" pitchFamily="34" charset="0"/>
              <a:buChar char="•"/>
            </a:pPr>
            <a:r>
              <a:rPr lang="en-US" sz="1600" dirty="0">
                <a:solidFill>
                  <a:prstClr val="black"/>
                </a:solidFill>
                <a:latin typeface="Proforma Book" panose="02000603060000020004" pitchFamily="50" charset="0"/>
                <a:cs typeface="+mn-cs"/>
              </a:rPr>
              <a:t>If you don’t understand it, </a:t>
            </a:r>
            <a:br>
              <a:rPr lang="en-US" sz="1600" dirty="0">
                <a:solidFill>
                  <a:prstClr val="black"/>
                </a:solidFill>
                <a:latin typeface="Proforma Book" panose="02000603060000020004" pitchFamily="50" charset="0"/>
                <a:cs typeface="+mn-cs"/>
              </a:rPr>
            </a:br>
            <a:r>
              <a:rPr lang="en-US" sz="1600" dirty="0">
                <a:solidFill>
                  <a:prstClr val="black"/>
                </a:solidFill>
                <a:latin typeface="Proforma Book" panose="02000603060000020004" pitchFamily="50" charset="0"/>
                <a:cs typeface="+mn-cs"/>
              </a:rPr>
              <a:t>don’t invest</a:t>
            </a:r>
          </a:p>
        </p:txBody>
      </p:sp>
      <p:sp>
        <p:nvSpPr>
          <p:cNvPr id="4" name="TextBox 3">
            <a:extLst>
              <a:ext uri="{FF2B5EF4-FFF2-40B4-BE49-F238E27FC236}">
                <a16:creationId xmlns:a16="http://schemas.microsoft.com/office/drawing/2014/main" id="{9E25D7FB-56BA-44A6-ABFF-7D5167DBDA3D}"/>
              </a:ext>
            </a:extLst>
          </p:cNvPr>
          <p:cNvSpPr txBox="1"/>
          <p:nvPr/>
        </p:nvSpPr>
        <p:spPr>
          <a:xfrm>
            <a:off x="550235" y="533400"/>
            <a:ext cx="4728076" cy="473206"/>
          </a:xfrm>
          <a:prstGeom prst="rect">
            <a:avLst/>
          </a:prstGeom>
          <a:noFill/>
        </p:spPr>
        <p:txBody>
          <a:bodyPr wrap="square" rtlCol="0">
            <a:spAutoFit/>
          </a:bodyPr>
          <a:lstStyle/>
          <a:p>
            <a:pPr defTabSz="685800" fontAlgn="auto">
              <a:spcBef>
                <a:spcPts val="0"/>
              </a:spcBef>
              <a:spcAft>
                <a:spcPts val="0"/>
              </a:spcAft>
            </a:pPr>
            <a:r>
              <a:rPr lang="en-US" sz="2475" dirty="0">
                <a:solidFill>
                  <a:srgbClr val="00853E"/>
                </a:solidFill>
                <a:latin typeface="Arial" panose="020B0604020202020204" pitchFamily="34" charset="0"/>
                <a:cs typeface="Arial" panose="020B0604020202020204" pitchFamily="34" charset="0"/>
              </a:rPr>
              <a:t>Most Important Takeaways</a:t>
            </a:r>
          </a:p>
        </p:txBody>
      </p:sp>
    </p:spTree>
    <p:extLst>
      <p:ext uri="{BB962C8B-B14F-4D97-AF65-F5344CB8AC3E}">
        <p14:creationId xmlns:p14="http://schemas.microsoft.com/office/powerpoint/2010/main" val="3678528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Box 5">
            <a:extLst>
              <a:ext uri="{FF2B5EF4-FFF2-40B4-BE49-F238E27FC236}">
                <a16:creationId xmlns:a16="http://schemas.microsoft.com/office/drawing/2014/main" id="{500A8C8A-D0D7-E4BD-F386-3955635A4E46}"/>
              </a:ext>
            </a:extLst>
          </p:cNvPr>
          <p:cNvSpPr txBox="1">
            <a:spLocks noChangeArrowheads="1"/>
          </p:cNvSpPr>
          <p:nvPr/>
        </p:nvSpPr>
        <p:spPr bwMode="auto">
          <a:xfrm>
            <a:off x="381000" y="664458"/>
            <a:ext cx="5486400"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3500" b="1" i="1" dirty="0">
                <a:solidFill>
                  <a:srgbClr val="00853E"/>
                </a:solidFill>
                <a:latin typeface="Proforma Bold"/>
              </a:rPr>
              <a:t>Thank You!</a:t>
            </a:r>
          </a:p>
        </p:txBody>
      </p:sp>
      <p:sp>
        <p:nvSpPr>
          <p:cNvPr id="7" name="TextBox 6">
            <a:extLst>
              <a:ext uri="{FF2B5EF4-FFF2-40B4-BE49-F238E27FC236}">
                <a16:creationId xmlns:a16="http://schemas.microsoft.com/office/drawing/2014/main" id="{4B07C173-DC81-F19F-4B57-31B9579C2FA0}"/>
              </a:ext>
            </a:extLst>
          </p:cNvPr>
          <p:cNvSpPr txBox="1">
            <a:spLocks noChangeArrowheads="1"/>
          </p:cNvSpPr>
          <p:nvPr/>
        </p:nvSpPr>
        <p:spPr bwMode="auto">
          <a:xfrm>
            <a:off x="533400" y="5410200"/>
            <a:ext cx="8308975" cy="43815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defTabSz="685800" eaLnBrk="1" fontAlgn="auto" hangingPunct="1">
              <a:spcBef>
                <a:spcPct val="0"/>
              </a:spcBef>
              <a:spcAft>
                <a:spcPts val="0"/>
              </a:spcAft>
              <a:buFontTx/>
              <a:buNone/>
              <a:defRPr/>
            </a:pPr>
            <a:r>
              <a:rPr lang="en-US" altLang="en-US" sz="750">
                <a:solidFill>
                  <a:srgbClr val="000000"/>
                </a:solidFill>
                <a:latin typeface="Calibri" panose="020F0502020204030204" pitchFamily="34" charset="0"/>
              </a:rPr>
              <a:t>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endParaRPr lang="en-US" altLang="en-US" sz="750" dirty="0">
              <a:solidFill>
                <a:srgbClr val="000000"/>
              </a:solidFill>
              <a:latin typeface="Calibri" panose="020F0502020204030204" pitchFamily="34" charset="0"/>
            </a:endParaRPr>
          </a:p>
        </p:txBody>
      </p:sp>
      <p:graphicFrame>
        <p:nvGraphicFramePr>
          <p:cNvPr id="8" name="Table 7">
            <a:extLst>
              <a:ext uri="{FF2B5EF4-FFF2-40B4-BE49-F238E27FC236}">
                <a16:creationId xmlns:a16="http://schemas.microsoft.com/office/drawing/2014/main" id="{CE9F3F40-6C05-C513-3D7E-A87307F2F779}"/>
              </a:ext>
            </a:extLst>
          </p:cNvPr>
          <p:cNvGraphicFramePr>
            <a:graphicFrameLocks noGrp="1"/>
          </p:cNvGraphicFramePr>
          <p:nvPr/>
        </p:nvGraphicFramePr>
        <p:xfrm>
          <a:off x="533400" y="5851525"/>
          <a:ext cx="8281988" cy="381000"/>
        </p:xfrm>
        <a:graphic>
          <a:graphicData uri="http://schemas.openxmlformats.org/drawingml/2006/table">
            <a:tbl>
              <a:tblPr firstRow="1" bandRow="1"/>
              <a:tblGrid>
                <a:gridCol w="4140994">
                  <a:extLst>
                    <a:ext uri="{9D8B030D-6E8A-4147-A177-3AD203B41FA5}">
                      <a16:colId xmlns:a16="http://schemas.microsoft.com/office/drawing/2014/main" val="20000"/>
                    </a:ext>
                  </a:extLst>
                </a:gridCol>
                <a:gridCol w="4140994">
                  <a:extLst>
                    <a:ext uri="{9D8B030D-6E8A-4147-A177-3AD203B41FA5}">
                      <a16:colId xmlns:a16="http://schemas.microsoft.com/office/drawing/2014/main" val="20001"/>
                    </a:ext>
                  </a:extLst>
                </a:gridCol>
              </a:tblGrid>
              <a:tr h="1905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800" b="1" dirty="0">
                          <a:solidFill>
                            <a:schemeClr val="tx1"/>
                          </a:solidFill>
                        </a:rPr>
                        <a:t>Not Insured</a:t>
                      </a:r>
                      <a:r>
                        <a:rPr lang="en-US" sz="800" b="1" baseline="0" dirty="0">
                          <a:solidFill>
                            <a:schemeClr val="tx1"/>
                          </a:solidFill>
                        </a:rPr>
                        <a:t> by NCUA or Other Government Agency</a:t>
                      </a:r>
                      <a:endParaRPr lang="en-US" sz="800" b="1" dirty="0">
                        <a:solidFill>
                          <a:schemeClr val="tx1"/>
                        </a:solidFill>
                      </a:endParaRPr>
                    </a:p>
                  </a:txBody>
                  <a:tcPr marL="68577" marR="68577" marT="34253" marB="34253">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800" b="1" dirty="0">
                          <a:solidFill>
                            <a:schemeClr val="tx1"/>
                          </a:solidFill>
                        </a:rPr>
                        <a:t>Not Credit Union Guaranteed</a:t>
                      </a:r>
                    </a:p>
                  </a:txBody>
                  <a:tcPr marL="68577" marR="68577" marT="34253" marB="34253">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905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800" b="1" dirty="0">
                          <a:solidFill>
                            <a:schemeClr val="tx1"/>
                          </a:solidFill>
                        </a:rPr>
                        <a:t>Not Credit Union Deposits or Obligations</a:t>
                      </a:r>
                    </a:p>
                  </a:txBody>
                  <a:tcPr marL="68577" marR="68577" marT="34253" marB="34253">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800" b="1" dirty="0">
                          <a:solidFill>
                            <a:schemeClr val="tx1"/>
                          </a:solidFill>
                        </a:rPr>
                        <a:t>May Lose Value</a:t>
                      </a:r>
                    </a:p>
                  </a:txBody>
                  <a:tcPr marL="68577" marR="68577" marT="34253" marB="34253">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60431" name="TextBox 8">
            <a:extLst>
              <a:ext uri="{FF2B5EF4-FFF2-40B4-BE49-F238E27FC236}">
                <a16:creationId xmlns:a16="http://schemas.microsoft.com/office/drawing/2014/main" id="{49C8C9EB-D210-378B-ED4D-FBBDE3E3EF13}"/>
              </a:ext>
            </a:extLst>
          </p:cNvPr>
          <p:cNvSpPr txBox="1">
            <a:spLocks noChangeArrowheads="1"/>
          </p:cNvSpPr>
          <p:nvPr/>
        </p:nvSpPr>
        <p:spPr bwMode="auto">
          <a:xfrm>
            <a:off x="6324600" y="1389063"/>
            <a:ext cx="4572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endParaRPr lang="en-US" altLang="en-US" sz="1800" b="1">
              <a:solidFill>
                <a:srgbClr val="000000"/>
              </a:solidFill>
              <a:cs typeface="Arial" panose="020B0604020202020204" pitchFamily="34" charset="0"/>
            </a:endParaRPr>
          </a:p>
        </p:txBody>
      </p:sp>
      <p:sp>
        <p:nvSpPr>
          <p:cNvPr id="11" name="Content Placeholder 2">
            <a:extLst>
              <a:ext uri="{FF2B5EF4-FFF2-40B4-BE49-F238E27FC236}">
                <a16:creationId xmlns:a16="http://schemas.microsoft.com/office/drawing/2014/main" id="{AD4D5D38-7C83-69B8-F7CA-D66380BF46D8}"/>
              </a:ext>
            </a:extLst>
          </p:cNvPr>
          <p:cNvSpPr txBox="1">
            <a:spLocks/>
          </p:cNvSpPr>
          <p:nvPr/>
        </p:nvSpPr>
        <p:spPr>
          <a:xfrm>
            <a:off x="533400" y="1978025"/>
            <a:ext cx="4800600" cy="2606675"/>
          </a:xfrm>
          <a:prstGeom prst="rect">
            <a:avLst/>
          </a:prstGeom>
        </p:spPr>
        <p:txBody>
          <a:bodyPr>
            <a:normAutofit fontScale="250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257175" indent="-257175" fontAlgn="auto">
              <a:spcAft>
                <a:spcPts val="0"/>
              </a:spcAft>
              <a:buFont typeface="Wingdings" panose="05000000000000000000" pitchFamily="2" charset="2"/>
              <a:buChar char="Ø"/>
              <a:defRPr/>
            </a:pPr>
            <a:r>
              <a:rPr lang="en-US" sz="6400" dirty="0"/>
              <a:t>Virtual Comment Card</a:t>
            </a:r>
          </a:p>
          <a:p>
            <a:pPr marL="257175" indent="-257175" fontAlgn="auto">
              <a:spcAft>
                <a:spcPts val="0"/>
              </a:spcAft>
              <a:buFont typeface="Wingdings" panose="05000000000000000000" pitchFamily="2" charset="2"/>
              <a:buChar char="Ø"/>
              <a:defRPr/>
            </a:pPr>
            <a:r>
              <a:rPr lang="en-US" sz="6400" dirty="0"/>
              <a:t>Opportunity for a discussion</a:t>
            </a:r>
          </a:p>
          <a:p>
            <a:pPr marL="257175" indent="-257175" fontAlgn="auto">
              <a:spcAft>
                <a:spcPts val="0"/>
              </a:spcAft>
              <a:buFont typeface="Wingdings" panose="05000000000000000000" pitchFamily="2" charset="2"/>
              <a:buChar char="Ø"/>
              <a:defRPr/>
            </a:pPr>
            <a:r>
              <a:rPr lang="en-US" sz="6400" dirty="0"/>
              <a:t>Other opportunities for educational topics</a:t>
            </a:r>
          </a:p>
          <a:p>
            <a:pPr lvl="1" indent="-257175" fontAlgn="auto">
              <a:spcAft>
                <a:spcPts val="0"/>
              </a:spcAft>
              <a:buFont typeface="Wingdings" panose="05000000000000000000" pitchFamily="2" charset="2"/>
              <a:buChar char="Ø"/>
              <a:defRPr/>
            </a:pPr>
            <a:endParaRPr lang="en-US" sz="6400" dirty="0"/>
          </a:p>
          <a:p>
            <a:pPr lvl="1" indent="-257175" fontAlgn="auto">
              <a:spcAft>
                <a:spcPts val="0"/>
              </a:spcAft>
              <a:buFont typeface="Wingdings" panose="05000000000000000000" pitchFamily="2" charset="2"/>
              <a:buChar char="Ø"/>
              <a:defRPr/>
            </a:pPr>
            <a:r>
              <a:rPr lang="en-US" sz="6400" dirty="0"/>
              <a:t>Responsible Investing</a:t>
            </a:r>
          </a:p>
          <a:p>
            <a:pPr lvl="1" indent="-257175" fontAlgn="auto">
              <a:spcAft>
                <a:spcPts val="0"/>
              </a:spcAft>
              <a:buFont typeface="Wingdings" panose="05000000000000000000" pitchFamily="2" charset="2"/>
              <a:buChar char="Ø"/>
              <a:defRPr/>
            </a:pPr>
            <a:r>
              <a:rPr lang="en-US" sz="6400" dirty="0"/>
              <a:t>Financial Planning 101</a:t>
            </a:r>
          </a:p>
          <a:p>
            <a:pPr lvl="1" indent="-257175" fontAlgn="auto">
              <a:spcAft>
                <a:spcPts val="0"/>
              </a:spcAft>
              <a:buFont typeface="Wingdings" panose="05000000000000000000" pitchFamily="2" charset="2"/>
              <a:buChar char="Ø"/>
              <a:defRPr/>
            </a:pPr>
            <a:r>
              <a:rPr lang="en-US" sz="6400" dirty="0"/>
              <a:t>Child Protection Planning</a:t>
            </a:r>
          </a:p>
          <a:p>
            <a:pPr lvl="1" indent="-257175" fontAlgn="auto">
              <a:spcAft>
                <a:spcPts val="0"/>
              </a:spcAft>
              <a:buFont typeface="Wingdings" panose="05000000000000000000" pitchFamily="2" charset="2"/>
              <a:buChar char="Ø"/>
              <a:defRPr/>
            </a:pPr>
            <a:r>
              <a:rPr lang="en-US" sz="6400" dirty="0"/>
              <a:t>Basics of Investing</a:t>
            </a:r>
          </a:p>
          <a:p>
            <a:pPr lvl="1" indent="-257175" fontAlgn="auto">
              <a:spcAft>
                <a:spcPts val="0"/>
              </a:spcAft>
              <a:buFont typeface="Wingdings" panose="05000000000000000000" pitchFamily="2" charset="2"/>
              <a:buChar char="Ø"/>
              <a:defRPr/>
            </a:pPr>
            <a:r>
              <a:rPr lang="en-US" sz="6400" dirty="0"/>
              <a:t>Investment Accounts</a:t>
            </a:r>
          </a:p>
          <a:p>
            <a:pPr lvl="1" indent="-257175" fontAlgn="auto">
              <a:spcAft>
                <a:spcPts val="0"/>
              </a:spcAft>
              <a:buFont typeface="Wingdings" panose="05000000000000000000" pitchFamily="2" charset="2"/>
              <a:buChar char="Ø"/>
              <a:defRPr/>
            </a:pPr>
            <a:r>
              <a:rPr lang="en-US" sz="6400" dirty="0"/>
              <a:t>Education Planning</a:t>
            </a:r>
          </a:p>
          <a:p>
            <a:pPr lvl="1" indent="-257175" fontAlgn="auto">
              <a:spcAft>
                <a:spcPts val="0"/>
              </a:spcAft>
              <a:buFont typeface="Wingdings" panose="05000000000000000000" pitchFamily="2" charset="2"/>
              <a:buChar char="Ø"/>
              <a:defRPr/>
            </a:pPr>
            <a:r>
              <a:rPr lang="en-US" sz="6400" dirty="0"/>
              <a:t>Insurance Concepts</a:t>
            </a:r>
          </a:p>
          <a:p>
            <a:pPr lvl="1" indent="-257175" fontAlgn="auto">
              <a:spcAft>
                <a:spcPts val="0"/>
              </a:spcAft>
              <a:buFont typeface="Wingdings" panose="05000000000000000000" pitchFamily="2" charset="2"/>
              <a:buChar char="Ø"/>
              <a:defRPr/>
            </a:pPr>
            <a:r>
              <a:rPr lang="en-US" sz="6400" dirty="0"/>
              <a:t>Introduction to LTC</a:t>
            </a:r>
          </a:p>
          <a:p>
            <a:pPr fontAlgn="auto">
              <a:spcAft>
                <a:spcPts val="0"/>
              </a:spcAft>
              <a:defRPr/>
            </a:pPr>
            <a:endParaRPr lang="en-US" dirty="0"/>
          </a:p>
        </p:txBody>
      </p:sp>
      <p:sp>
        <p:nvSpPr>
          <p:cNvPr id="60433" name="TextBox 11">
            <a:extLst>
              <a:ext uri="{FF2B5EF4-FFF2-40B4-BE49-F238E27FC236}">
                <a16:creationId xmlns:a16="http://schemas.microsoft.com/office/drawing/2014/main" id="{309E31B3-352E-888A-BBA1-D683B392F52D}"/>
              </a:ext>
            </a:extLst>
          </p:cNvPr>
          <p:cNvSpPr txBox="1">
            <a:spLocks noChangeArrowheads="1"/>
          </p:cNvSpPr>
          <p:nvPr/>
        </p:nvSpPr>
        <p:spPr bwMode="auto">
          <a:xfrm>
            <a:off x="3505200" y="4797425"/>
            <a:ext cx="5867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14350">
              <a:defRPr sz="3200">
                <a:solidFill>
                  <a:schemeClr val="tx1"/>
                </a:solidFill>
                <a:latin typeface="Arial" panose="020B0604020202020204" pitchFamily="34" charset="0"/>
              </a:defRPr>
            </a:lvl1pPr>
            <a:lvl2pPr marL="742950" indent="-285750" defTabSz="514350">
              <a:defRPr sz="3200">
                <a:solidFill>
                  <a:schemeClr val="tx1"/>
                </a:solidFill>
                <a:latin typeface="Arial" panose="020B0604020202020204" pitchFamily="34" charset="0"/>
              </a:defRPr>
            </a:lvl2pPr>
            <a:lvl3pPr marL="1143000" indent="-228600" defTabSz="514350">
              <a:defRPr sz="3200">
                <a:solidFill>
                  <a:schemeClr val="tx1"/>
                </a:solidFill>
                <a:latin typeface="Arial" panose="020B0604020202020204" pitchFamily="34" charset="0"/>
              </a:defRPr>
            </a:lvl3pPr>
            <a:lvl4pPr marL="1600200" indent="-228600" defTabSz="514350">
              <a:defRPr sz="3200">
                <a:solidFill>
                  <a:schemeClr val="tx1"/>
                </a:solidFill>
                <a:latin typeface="Arial" panose="020B0604020202020204" pitchFamily="34" charset="0"/>
              </a:defRPr>
            </a:lvl4pPr>
            <a:lvl5pPr marL="2057400" indent="-228600" defTabSz="514350">
              <a:defRPr sz="3200">
                <a:solidFill>
                  <a:schemeClr val="tx1"/>
                </a:solidFill>
                <a:latin typeface="Arial" panose="020B0604020202020204" pitchFamily="34" charset="0"/>
              </a:defRPr>
            </a:lvl5pPr>
            <a:lvl6pPr marL="2514600" indent="-228600" defTabSz="514350" eaLnBrk="0" fontAlgn="base" hangingPunct="0">
              <a:spcBef>
                <a:spcPct val="0"/>
              </a:spcBef>
              <a:spcAft>
                <a:spcPct val="0"/>
              </a:spcAft>
              <a:defRPr sz="3200">
                <a:solidFill>
                  <a:schemeClr val="tx1"/>
                </a:solidFill>
                <a:latin typeface="Arial" panose="020B0604020202020204" pitchFamily="34" charset="0"/>
              </a:defRPr>
            </a:lvl6pPr>
            <a:lvl7pPr marL="2971800" indent="-228600" defTabSz="514350" eaLnBrk="0" fontAlgn="base" hangingPunct="0">
              <a:spcBef>
                <a:spcPct val="0"/>
              </a:spcBef>
              <a:spcAft>
                <a:spcPct val="0"/>
              </a:spcAft>
              <a:defRPr sz="3200">
                <a:solidFill>
                  <a:schemeClr val="tx1"/>
                </a:solidFill>
                <a:latin typeface="Arial" panose="020B0604020202020204" pitchFamily="34" charset="0"/>
              </a:defRPr>
            </a:lvl7pPr>
            <a:lvl8pPr marL="3429000" indent="-228600" defTabSz="514350" eaLnBrk="0" fontAlgn="base" hangingPunct="0">
              <a:spcBef>
                <a:spcPct val="0"/>
              </a:spcBef>
              <a:spcAft>
                <a:spcPct val="0"/>
              </a:spcAft>
              <a:defRPr sz="3200">
                <a:solidFill>
                  <a:schemeClr val="tx1"/>
                </a:solidFill>
                <a:latin typeface="Arial" panose="020B0604020202020204" pitchFamily="34" charset="0"/>
              </a:defRPr>
            </a:lvl8pPr>
            <a:lvl9pPr marL="3886200" indent="-228600" defTabSz="514350" eaLnBrk="0" fontAlgn="base" hangingPunct="0">
              <a:spcBef>
                <a:spcPct val="0"/>
              </a:spcBef>
              <a:spcAft>
                <a:spcPct val="0"/>
              </a:spcAft>
              <a:defRPr sz="3200">
                <a:solidFill>
                  <a:schemeClr val="tx1"/>
                </a:solidFill>
                <a:latin typeface="Arial" panose="020B0604020202020204" pitchFamily="34" charset="0"/>
              </a:defRPr>
            </a:lvl9pPr>
          </a:lstStyle>
          <a:p>
            <a:r>
              <a:rPr lang="en-US" altLang="en-US" sz="2400">
                <a:solidFill>
                  <a:srgbClr val="000000"/>
                </a:solidFill>
                <a:latin typeface="Calibri" panose="020F0502020204030204" pitchFamily="34" charset="0"/>
              </a:rPr>
              <a:t>https://forms.gle/MY2QMLYMPEsMWQaF6</a:t>
            </a:r>
          </a:p>
        </p:txBody>
      </p:sp>
      <p:pic>
        <p:nvPicPr>
          <p:cNvPr id="60434" name="Picture 12">
            <a:extLst>
              <a:ext uri="{FF2B5EF4-FFF2-40B4-BE49-F238E27FC236}">
                <a16:creationId xmlns:a16="http://schemas.microsoft.com/office/drawing/2014/main" id="{91F08D55-1402-4111-0B20-D8DFF2895D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044700"/>
            <a:ext cx="2676525" cy="265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8F6A8C-08DA-912E-E36E-DDADC6CBBDDD}"/>
              </a:ext>
            </a:extLst>
          </p:cNvPr>
          <p:cNvSpPr/>
          <p:nvPr/>
        </p:nvSpPr>
        <p:spPr>
          <a:xfrm>
            <a:off x="-103909" y="-93518"/>
            <a:ext cx="9247909" cy="2306782"/>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pic>
        <p:nvPicPr>
          <p:cNvPr id="5" name="Picture 4">
            <a:extLst>
              <a:ext uri="{FF2B5EF4-FFF2-40B4-BE49-F238E27FC236}">
                <a16:creationId xmlns:a16="http://schemas.microsoft.com/office/drawing/2014/main" id="{18EA960D-5AC3-EF55-1D0F-AD1FF78BA2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827710" y="2590800"/>
            <a:ext cx="1488580" cy="2084013"/>
          </a:xfrm>
          <a:prstGeom prst="rect">
            <a:avLst/>
          </a:prstGeom>
        </p:spPr>
      </p:pic>
      <p:sp>
        <p:nvSpPr>
          <p:cNvPr id="6" name="TextBox 5">
            <a:extLst>
              <a:ext uri="{FF2B5EF4-FFF2-40B4-BE49-F238E27FC236}">
                <a16:creationId xmlns:a16="http://schemas.microsoft.com/office/drawing/2014/main" id="{0FBF4F51-C166-2095-5C42-FD572FB92792}"/>
              </a:ext>
            </a:extLst>
          </p:cNvPr>
          <p:cNvSpPr txBox="1"/>
          <p:nvPr/>
        </p:nvSpPr>
        <p:spPr>
          <a:xfrm>
            <a:off x="444133" y="676870"/>
            <a:ext cx="8191868" cy="923330"/>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Financial Planning 101</a:t>
            </a:r>
            <a:endParaRPr lang="en-US" sz="3200"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62A9886C-1E55-A4A5-0A84-4E2741FEC4F0}"/>
              </a:ext>
            </a:extLst>
          </p:cNvPr>
          <p:cNvSpPr txBox="1"/>
          <p:nvPr/>
        </p:nvSpPr>
        <p:spPr>
          <a:xfrm>
            <a:off x="76200" y="5486400"/>
            <a:ext cx="8915400" cy="707886"/>
          </a:xfrm>
          <a:prstGeom prst="rect">
            <a:avLst/>
          </a:prstGeom>
          <a:noFill/>
        </p:spPr>
        <p:txBody>
          <a:bodyPr wrap="square" rtlCol="0">
            <a:spAutoFit/>
          </a:bodyPr>
          <a:lstStyle/>
          <a:p>
            <a:r>
              <a:rPr lang="en-US" sz="1000" dirty="0"/>
              <a:t>18-333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8" name="Table 7">
            <a:extLst>
              <a:ext uri="{FF2B5EF4-FFF2-40B4-BE49-F238E27FC236}">
                <a16:creationId xmlns:a16="http://schemas.microsoft.com/office/drawing/2014/main" id="{11D8ABE1-135E-37A4-C02A-FD73535814BF}"/>
              </a:ext>
            </a:extLst>
          </p:cNvPr>
          <p:cNvGraphicFramePr>
            <a:graphicFrameLocks noGrp="1"/>
          </p:cNvGraphicFramePr>
          <p:nvPr/>
        </p:nvGraphicFramePr>
        <p:xfrm>
          <a:off x="508000" y="6185842"/>
          <a:ext cx="8128000" cy="487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a:r>
                        <a:rPr lang="en-US" sz="1000" b="1" dirty="0"/>
                        <a:t>Not Insured</a:t>
                      </a:r>
                      <a:r>
                        <a:rPr lang="en-US" sz="1000" b="1" baseline="0" dirty="0"/>
                        <a:t> by NCUA or Other Government Agency</a:t>
                      </a:r>
                      <a:endParaRPr lang="en-US" sz="1000" b="1" dirty="0"/>
                    </a:p>
                  </a:txBody>
                  <a:tcPr/>
                </a:tc>
                <a:tc>
                  <a:txBody>
                    <a:bodyPr/>
                    <a:lstStyle/>
                    <a:p>
                      <a:pPr algn="ctr"/>
                      <a:r>
                        <a:rPr lang="en-US" sz="1000" b="1" dirty="0"/>
                        <a:t>Not Credit Union Guaranteed</a:t>
                      </a:r>
                    </a:p>
                  </a:txBody>
                  <a:tcPr/>
                </a:tc>
                <a:extLst>
                  <a:ext uri="{0D108BD9-81ED-4DB2-BD59-A6C34878D82A}">
                    <a16:rowId xmlns:a16="http://schemas.microsoft.com/office/drawing/2014/main" val="10000"/>
                  </a:ext>
                </a:extLst>
              </a:tr>
              <a:tr h="0">
                <a:tc>
                  <a:txBody>
                    <a:bodyPr/>
                    <a:lstStyle/>
                    <a:p>
                      <a:pPr algn="ctr"/>
                      <a:r>
                        <a:rPr lang="en-US" sz="1000" b="1" dirty="0"/>
                        <a:t>Not Credit Union Deposits or Obligations</a:t>
                      </a:r>
                    </a:p>
                  </a:txBody>
                  <a:tcPr/>
                </a:tc>
                <a:tc>
                  <a:txBody>
                    <a:bodyPr/>
                    <a:lstStyle/>
                    <a:p>
                      <a:pPr algn="ctr"/>
                      <a:r>
                        <a:rPr lang="en-US" sz="1000" b="1" dirty="0"/>
                        <a:t>May Lose Value</a:t>
                      </a:r>
                    </a:p>
                  </a:txBody>
                  <a:tcPr/>
                </a:tc>
                <a:extLst>
                  <a:ext uri="{0D108BD9-81ED-4DB2-BD59-A6C34878D82A}">
                    <a16:rowId xmlns:a16="http://schemas.microsoft.com/office/drawing/2014/main" val="10001"/>
                  </a:ext>
                </a:extLst>
              </a:tr>
            </a:tbl>
          </a:graphicData>
        </a:graphic>
      </p:graphicFrame>
      <p:sp>
        <p:nvSpPr>
          <p:cNvPr id="9" name="TextBox 8">
            <a:extLst>
              <a:ext uri="{FF2B5EF4-FFF2-40B4-BE49-F238E27FC236}">
                <a16:creationId xmlns:a16="http://schemas.microsoft.com/office/drawing/2014/main" id="{2C09CEA3-2ECD-344F-B7CE-6EDE4334CBF7}"/>
              </a:ext>
            </a:extLst>
          </p:cNvPr>
          <p:cNvSpPr txBox="1"/>
          <p:nvPr/>
        </p:nvSpPr>
        <p:spPr>
          <a:xfrm>
            <a:off x="444132" y="4800600"/>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2359980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Box 7"/>
          <p:cNvSpPr txBox="1">
            <a:spLocks noChangeArrowheads="1"/>
          </p:cNvSpPr>
          <p:nvPr/>
        </p:nvSpPr>
        <p:spPr bwMode="auto">
          <a:xfrm>
            <a:off x="609600" y="1828802"/>
            <a:ext cx="3581400" cy="2862263"/>
          </a:xfrm>
          <a:prstGeom prst="rect">
            <a:avLst/>
          </a:prstGeom>
          <a:noFill/>
          <a:ln w="9525">
            <a:noFill/>
            <a:miter lim="800000"/>
            <a:headEnd/>
            <a:tailEnd/>
          </a:ln>
        </p:spPr>
        <p:txBody>
          <a:bodyPr>
            <a:spAutoFit/>
          </a:bodyPr>
          <a:lstStyle/>
          <a:p>
            <a:pPr>
              <a:buFont typeface="Wingdings" pitchFamily="2" charset="2"/>
              <a:buChar char="Ø"/>
            </a:pPr>
            <a:r>
              <a:rPr lang="en-US" dirty="0"/>
              <a:t>  Establish Goals</a:t>
            </a:r>
          </a:p>
          <a:p>
            <a:pPr>
              <a:buFont typeface="Wingdings" pitchFamily="2" charset="2"/>
              <a:buChar char="Ø"/>
            </a:pPr>
            <a:endParaRPr lang="en-US" dirty="0"/>
          </a:p>
          <a:p>
            <a:pPr>
              <a:buFont typeface="Wingdings" pitchFamily="2" charset="2"/>
              <a:buChar char="Ø"/>
            </a:pPr>
            <a:r>
              <a:rPr lang="en-US" dirty="0"/>
              <a:t>  Cash Reserves</a:t>
            </a:r>
          </a:p>
          <a:p>
            <a:pPr>
              <a:buFont typeface="Wingdings" pitchFamily="2" charset="2"/>
              <a:buChar char="Ø"/>
            </a:pPr>
            <a:endParaRPr lang="en-US" dirty="0"/>
          </a:p>
          <a:p>
            <a:pPr>
              <a:buFont typeface="Wingdings" pitchFamily="2" charset="2"/>
              <a:buChar char="Ø"/>
            </a:pPr>
            <a:r>
              <a:rPr lang="en-US" dirty="0"/>
              <a:t>  Debt Management</a:t>
            </a:r>
          </a:p>
          <a:p>
            <a:pPr>
              <a:buFont typeface="Wingdings" pitchFamily="2" charset="2"/>
              <a:buChar char="Ø"/>
            </a:pPr>
            <a:endParaRPr lang="en-US" dirty="0"/>
          </a:p>
          <a:p>
            <a:pPr>
              <a:buFont typeface="Wingdings" pitchFamily="2" charset="2"/>
              <a:buChar char="Ø"/>
            </a:pPr>
            <a:r>
              <a:rPr lang="en-US" dirty="0"/>
              <a:t>  Insurance</a:t>
            </a:r>
          </a:p>
          <a:p>
            <a:pPr>
              <a:buFont typeface="Wingdings" pitchFamily="2" charset="2"/>
              <a:buChar char="Ø"/>
            </a:pPr>
            <a:endParaRPr lang="en-US" dirty="0"/>
          </a:p>
          <a:p>
            <a:pPr>
              <a:buFont typeface="Wingdings" pitchFamily="2" charset="2"/>
              <a:buChar char="Ø"/>
            </a:pPr>
            <a:r>
              <a:rPr lang="en-US" dirty="0"/>
              <a:t>  The Power of Saving</a:t>
            </a:r>
          </a:p>
          <a:p>
            <a:pPr>
              <a:buFont typeface="Wingdings" pitchFamily="2" charset="2"/>
              <a:buChar char="Ø"/>
            </a:pPr>
            <a:endParaRPr lang="en-US" dirty="0"/>
          </a:p>
        </p:txBody>
      </p:sp>
      <p:sp>
        <p:nvSpPr>
          <p:cNvPr id="6148" name="Rectangle 5"/>
          <p:cNvSpPr>
            <a:spLocks noChangeArrowheads="1"/>
          </p:cNvSpPr>
          <p:nvPr/>
        </p:nvSpPr>
        <p:spPr bwMode="auto">
          <a:xfrm>
            <a:off x="4191000" y="1828802"/>
            <a:ext cx="4572000" cy="2585323"/>
          </a:xfrm>
          <a:prstGeom prst="rect">
            <a:avLst/>
          </a:prstGeom>
          <a:noFill/>
          <a:ln w="9525">
            <a:noFill/>
            <a:miter lim="800000"/>
            <a:headEnd/>
            <a:tailEnd/>
          </a:ln>
        </p:spPr>
        <p:txBody>
          <a:bodyPr>
            <a:spAutoFit/>
          </a:bodyPr>
          <a:lstStyle/>
          <a:p>
            <a:pPr>
              <a:buFont typeface="Wingdings" pitchFamily="2" charset="2"/>
              <a:buChar char="Ø"/>
            </a:pPr>
            <a:r>
              <a:rPr lang="en-US" dirty="0"/>
              <a:t>  Accounts for Saving</a:t>
            </a:r>
          </a:p>
          <a:p>
            <a:pPr>
              <a:buFont typeface="Wingdings" pitchFamily="2" charset="2"/>
              <a:buChar char="Ø"/>
            </a:pPr>
            <a:endParaRPr lang="en-US" dirty="0"/>
          </a:p>
          <a:p>
            <a:pPr>
              <a:buFont typeface="Wingdings" pitchFamily="2" charset="2"/>
              <a:buChar char="Ø"/>
            </a:pPr>
            <a:r>
              <a:rPr lang="en-US" dirty="0"/>
              <a:t>  Investing 101</a:t>
            </a:r>
          </a:p>
          <a:p>
            <a:pPr>
              <a:buFont typeface="Wingdings" pitchFamily="2" charset="2"/>
              <a:buChar char="Ø"/>
            </a:pPr>
            <a:endParaRPr lang="en-US" dirty="0"/>
          </a:p>
          <a:p>
            <a:pPr>
              <a:buFont typeface="Wingdings" pitchFamily="2" charset="2"/>
              <a:buChar char="Ø"/>
            </a:pPr>
            <a:r>
              <a:rPr lang="en-US" dirty="0"/>
              <a:t>  Investing 201</a:t>
            </a:r>
          </a:p>
          <a:p>
            <a:pPr>
              <a:buFont typeface="Wingdings" pitchFamily="2" charset="2"/>
              <a:buChar char="Ø"/>
            </a:pPr>
            <a:endParaRPr lang="en-US" dirty="0"/>
          </a:p>
          <a:p>
            <a:pPr>
              <a:buFont typeface="Wingdings" pitchFamily="2" charset="2"/>
              <a:buChar char="Ø"/>
            </a:pPr>
            <a:r>
              <a:rPr lang="en-US" dirty="0"/>
              <a:t>  Estate Planning</a:t>
            </a:r>
          </a:p>
          <a:p>
            <a:pPr>
              <a:buFont typeface="Wingdings" pitchFamily="2" charset="2"/>
              <a:buChar char="Ø"/>
            </a:pPr>
            <a:endParaRPr lang="en-US" dirty="0"/>
          </a:p>
          <a:p>
            <a:pPr>
              <a:buFont typeface="Wingdings" pitchFamily="2" charset="2"/>
              <a:buChar char="Ø"/>
            </a:pPr>
            <a:r>
              <a:rPr lang="en-US" dirty="0"/>
              <a:t>  Knowing your Financial Professionals</a:t>
            </a:r>
          </a:p>
        </p:txBody>
      </p:sp>
      <p:sp>
        <p:nvSpPr>
          <p:cNvPr id="3" name="Rectangle 2">
            <a:extLst>
              <a:ext uri="{FF2B5EF4-FFF2-40B4-BE49-F238E27FC236}">
                <a16:creationId xmlns:a16="http://schemas.microsoft.com/office/drawing/2014/main" id="{6AB8EC47-C6E1-48E3-AFDA-0E77FBC11BCD}"/>
              </a:ext>
            </a:extLst>
          </p:cNvPr>
          <p:cNvSpPr/>
          <p:nvPr/>
        </p:nvSpPr>
        <p:spPr>
          <a:xfrm>
            <a:off x="150126" y="5602069"/>
            <a:ext cx="8843748" cy="646331"/>
          </a:xfrm>
          <a:prstGeom prst="rect">
            <a:avLst/>
          </a:prstGeom>
        </p:spPr>
        <p:txBody>
          <a:bodyPr wrap="square">
            <a:spAutoFit/>
          </a:bodyPr>
          <a:lstStyle/>
          <a:p>
            <a:r>
              <a:rPr lang="en-US" sz="1200" dirty="0">
                <a:latin typeface="Arial" panose="020B0604020202020204" pitchFamily="34" charset="0"/>
              </a:rPr>
              <a:t>Content in this material is for general information only and not intended to provide specific advice or recommendations for any individual. All performance referenced is historical and is no guarantee of future results. All indices are unmanaged and may not be invested into directly. No strategy assures success or protects against loss</a:t>
            </a:r>
            <a:endParaRPr lang="en-US" sz="1200" dirty="0"/>
          </a:p>
        </p:txBody>
      </p:sp>
      <p:sp>
        <p:nvSpPr>
          <p:cNvPr id="6" name="Title 5">
            <a:extLst>
              <a:ext uri="{FF2B5EF4-FFF2-40B4-BE49-F238E27FC236}">
                <a16:creationId xmlns:a16="http://schemas.microsoft.com/office/drawing/2014/main" id="{1838DBC9-35D5-EF4C-EB26-CE51C868266F}"/>
              </a:ext>
            </a:extLst>
          </p:cNvPr>
          <p:cNvSpPr>
            <a:spLocks noGrp="1"/>
          </p:cNvSpPr>
          <p:nvPr>
            <p:ph type="title"/>
          </p:nvPr>
        </p:nvSpPr>
        <p:spPr>
          <a:xfrm>
            <a:off x="609600" y="365125"/>
            <a:ext cx="7372350" cy="1122142"/>
          </a:xfrm>
        </p:spPr>
        <p:txBody>
          <a:bodyPr/>
          <a:lstStyle/>
          <a:p>
            <a:r>
              <a:rPr lang="en-US" dirty="0"/>
              <a:t>Outline: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17916" y="2501847"/>
            <a:ext cx="4673009" cy="2631490"/>
          </a:xfrm>
          <a:prstGeom prst="rect">
            <a:avLst/>
          </a:prstGeom>
          <a:noFill/>
        </p:spPr>
        <p:txBody>
          <a:bodyPr wrap="square" rtlCol="0">
            <a:spAutoFit/>
          </a:bodyPr>
          <a:lstStyle/>
          <a:p>
            <a:r>
              <a:rPr lang="en-US" b="1" dirty="0">
                <a:latin typeface="Proforma Book" panose="02000603060000020004" pitchFamily="50" charset="0"/>
              </a:rPr>
              <a:t>Who Are We?</a:t>
            </a:r>
          </a:p>
          <a:p>
            <a:pPr marL="214313" indent="-214313">
              <a:buFont typeface="Arial" panose="020B0604020202020204" pitchFamily="34" charset="0"/>
              <a:buChar char="•"/>
            </a:pPr>
            <a:endParaRPr lang="en-US" sz="1500" dirty="0">
              <a:latin typeface="Proforma Book" panose="02000603060000020004" pitchFamily="50" charset="0"/>
            </a:endParaRPr>
          </a:p>
          <a:p>
            <a:pPr marL="214313" indent="-214313">
              <a:buFont typeface="Arial" panose="020B0604020202020204" pitchFamily="34" charset="0"/>
              <a:buChar char="•"/>
            </a:pPr>
            <a:endParaRPr lang="en-US" sz="1500" dirty="0">
              <a:latin typeface="Proforma Book" panose="02000603060000020004" pitchFamily="50" charset="0"/>
            </a:endParaRPr>
          </a:p>
          <a:p>
            <a:pPr marL="214313" indent="-214313">
              <a:buFont typeface="Arial" panose="020B0604020202020204" pitchFamily="34" charset="0"/>
              <a:buChar char="•"/>
            </a:pPr>
            <a:endParaRPr lang="en-US" sz="1500" dirty="0">
              <a:latin typeface="Proforma Book" panose="02000603060000020004" pitchFamily="50" charset="0"/>
            </a:endParaRPr>
          </a:p>
          <a:p>
            <a:endParaRPr lang="en-US" b="1" dirty="0">
              <a:latin typeface="Proforma Book" panose="02000603060000020004" pitchFamily="50" charset="0"/>
            </a:endParaRPr>
          </a:p>
          <a:p>
            <a:endParaRPr lang="en-US" b="1" dirty="0">
              <a:latin typeface="Proforma Book" panose="02000603060000020004" pitchFamily="50" charset="0"/>
            </a:endParaRPr>
          </a:p>
          <a:p>
            <a:endParaRPr lang="en-US" b="1" dirty="0">
              <a:latin typeface="Proforma Book" panose="02000603060000020004" pitchFamily="50" charset="0"/>
            </a:endParaRPr>
          </a:p>
          <a:p>
            <a:r>
              <a:rPr lang="en-US" b="1" dirty="0">
                <a:latin typeface="Proforma Book" panose="02000603060000020004" pitchFamily="50" charset="0"/>
              </a:rPr>
              <a:t>How Do I Help?</a:t>
            </a:r>
          </a:p>
          <a:p>
            <a:pPr marL="214313" indent="-214313">
              <a:buFont typeface="Arial" panose="020B0604020202020204" pitchFamily="34" charset="0"/>
              <a:buChar char="•"/>
            </a:pPr>
            <a:r>
              <a:rPr lang="en-US" sz="1500" dirty="0">
                <a:latin typeface="Proforma Book" panose="02000603060000020004" pitchFamily="50" charset="0"/>
              </a:rPr>
              <a:t>Financial Planning</a:t>
            </a:r>
          </a:p>
          <a:p>
            <a:pPr marL="214313" indent="-214313">
              <a:buFont typeface="Arial" panose="020B0604020202020204" pitchFamily="34" charset="0"/>
              <a:buChar char="•"/>
            </a:pPr>
            <a:r>
              <a:rPr lang="en-US" sz="1500" dirty="0">
                <a:latin typeface="Proforma Book" panose="02000603060000020004" pitchFamily="50" charset="0"/>
              </a:rPr>
              <a:t>Implementation</a:t>
            </a:r>
          </a:p>
        </p:txBody>
      </p:sp>
      <p:sp>
        <p:nvSpPr>
          <p:cNvPr id="4" name="TextBox 3">
            <a:extLst>
              <a:ext uri="{FF2B5EF4-FFF2-40B4-BE49-F238E27FC236}">
                <a16:creationId xmlns:a16="http://schemas.microsoft.com/office/drawing/2014/main" id="{09F45E09-9D73-903A-E463-0C72CA739ECE}"/>
              </a:ext>
            </a:extLst>
          </p:cNvPr>
          <p:cNvSpPr txBox="1"/>
          <p:nvPr/>
        </p:nvSpPr>
        <p:spPr>
          <a:xfrm>
            <a:off x="1584644" y="2894264"/>
            <a:ext cx="2604187" cy="1638910"/>
          </a:xfrm>
          <a:prstGeom prst="rect">
            <a:avLst/>
          </a:prstGeom>
          <a:noFill/>
        </p:spPr>
        <p:txBody>
          <a:bodyPr wrap="square" rtlCol="0">
            <a:spAutoFit/>
          </a:bodyPr>
          <a:lstStyle/>
          <a:p>
            <a:r>
              <a:rPr lang="en-US" sz="1500" dirty="0"/>
              <a:t>Mark Porter</a:t>
            </a:r>
          </a:p>
          <a:p>
            <a:pPr marL="214313" indent="-214313">
              <a:buFont typeface="Arial" panose="020B0604020202020204" pitchFamily="34" charset="0"/>
              <a:buChar char="•"/>
            </a:pPr>
            <a:r>
              <a:rPr lang="en-US" sz="1350" dirty="0">
                <a:latin typeface="Proforma Book" panose="02000603060000020004" pitchFamily="50" charset="0"/>
              </a:rPr>
              <a:t>Founder of partnership with MITFCU</a:t>
            </a:r>
          </a:p>
          <a:p>
            <a:pPr marL="214313" indent="-214313">
              <a:buFont typeface="Arial" panose="020B0604020202020204" pitchFamily="34" charset="0"/>
              <a:buChar char="•"/>
            </a:pPr>
            <a:r>
              <a:rPr lang="en-US" sz="1350" dirty="0">
                <a:latin typeface="Proforma Book" panose="02000603060000020004" pitchFamily="50" charset="0"/>
              </a:rPr>
              <a:t>MIT Class of 2005</a:t>
            </a:r>
          </a:p>
          <a:p>
            <a:pPr marL="214313" indent="-214313">
              <a:buFont typeface="Arial" panose="020B0604020202020204" pitchFamily="34" charset="0"/>
              <a:buChar char="•"/>
            </a:pPr>
            <a:r>
              <a:rPr lang="en-US" sz="1350" dirty="0">
                <a:latin typeface="Proforma Book" panose="02000603060000020004" pitchFamily="50" charset="0"/>
              </a:rPr>
              <a:t>CFP</a:t>
            </a:r>
            <a:r>
              <a:rPr lang="en-US" sz="1350" baseline="30000" dirty="0">
                <a:latin typeface="Proforma Book" panose="02000603060000020004" pitchFamily="50" charset="0"/>
              </a:rPr>
              <a:t>®</a:t>
            </a:r>
            <a:r>
              <a:rPr lang="en-US" sz="1350" dirty="0">
                <a:latin typeface="Proforma Book" panose="02000603060000020004" pitchFamily="50" charset="0"/>
              </a:rPr>
              <a:t> &amp; CFA</a:t>
            </a:r>
            <a:r>
              <a:rPr lang="en-US" sz="1350" baseline="30000" dirty="0">
                <a:latin typeface="Proforma Book" panose="02000603060000020004" pitchFamily="50" charset="0"/>
              </a:rPr>
              <a:t>®</a:t>
            </a:r>
          </a:p>
          <a:p>
            <a:pPr marL="214313" indent="-214313">
              <a:buFont typeface="Arial" panose="020B0604020202020204" pitchFamily="34" charset="0"/>
              <a:buChar char="•"/>
            </a:pPr>
            <a:r>
              <a:rPr lang="en-US" sz="1350" dirty="0">
                <a:latin typeface="Proforma Book" panose="02000603060000020004" pitchFamily="50" charset="0"/>
              </a:rPr>
              <a:t>Volunteer</a:t>
            </a:r>
          </a:p>
          <a:p>
            <a:endParaRPr lang="en-US" dirty="0"/>
          </a:p>
        </p:txBody>
      </p:sp>
      <p:sp>
        <p:nvSpPr>
          <p:cNvPr id="10" name="TextBox 9">
            <a:extLst>
              <a:ext uri="{FF2B5EF4-FFF2-40B4-BE49-F238E27FC236}">
                <a16:creationId xmlns:a16="http://schemas.microsoft.com/office/drawing/2014/main" id="{0E167FD6-740B-237E-3220-753410D3734A}"/>
              </a:ext>
            </a:extLst>
          </p:cNvPr>
          <p:cNvSpPr txBox="1"/>
          <p:nvPr/>
        </p:nvSpPr>
        <p:spPr>
          <a:xfrm>
            <a:off x="4214189" y="2894262"/>
            <a:ext cx="2604187" cy="1569660"/>
          </a:xfrm>
          <a:prstGeom prst="rect">
            <a:avLst/>
          </a:prstGeom>
          <a:noFill/>
        </p:spPr>
        <p:txBody>
          <a:bodyPr wrap="square" rtlCol="0">
            <a:spAutoFit/>
          </a:bodyPr>
          <a:lstStyle/>
          <a:p>
            <a:r>
              <a:rPr lang="en-US" sz="1500" dirty="0"/>
              <a:t>Liz Emhardt &amp; Will Reis</a:t>
            </a:r>
          </a:p>
          <a:p>
            <a:pPr marL="214313" indent="-214313">
              <a:buFont typeface="Arial" panose="020B0604020202020204" pitchFamily="34" charset="0"/>
              <a:buChar char="•"/>
            </a:pPr>
            <a:r>
              <a:rPr lang="en-US" dirty="0">
                <a:latin typeface="Proforma Book" panose="02000603060000020004" pitchFamily="50" charset="0"/>
              </a:rPr>
              <a:t>Focused in client support and scheduling</a:t>
            </a:r>
          </a:p>
          <a:p>
            <a:pPr marL="214313" indent="-214313">
              <a:buFont typeface="Arial" panose="020B0604020202020204" pitchFamily="34" charset="0"/>
              <a:buChar char="•"/>
            </a:pPr>
            <a:endParaRPr lang="en-US" sz="1350" dirty="0">
              <a:latin typeface="Proforma Book" panose="02000603060000020004" pitchFamily="50" charset="0"/>
            </a:endParaRPr>
          </a:p>
          <a:p>
            <a:pPr marL="214313" indent="-214313">
              <a:buFont typeface="Arial" panose="020B0604020202020204" pitchFamily="34" charset="0"/>
              <a:buChar char="•"/>
            </a:pPr>
            <a:endParaRPr lang="en-US" sz="1350" dirty="0">
              <a:latin typeface="Proforma Book" panose="02000603060000020004" pitchFamily="50" charset="0"/>
            </a:endParaRPr>
          </a:p>
          <a:p>
            <a:endParaRPr lang="en-US" dirty="0"/>
          </a:p>
        </p:txBody>
      </p:sp>
      <p:sp>
        <p:nvSpPr>
          <p:cNvPr id="3" name="Title 2">
            <a:extLst>
              <a:ext uri="{FF2B5EF4-FFF2-40B4-BE49-F238E27FC236}">
                <a16:creationId xmlns:a16="http://schemas.microsoft.com/office/drawing/2014/main" id="{C76191A5-90AF-7526-E2BD-A81E2D46CB76}"/>
              </a:ext>
            </a:extLst>
          </p:cNvPr>
          <p:cNvSpPr>
            <a:spLocks noGrp="1"/>
          </p:cNvSpPr>
          <p:nvPr>
            <p:ph type="title"/>
          </p:nvPr>
        </p:nvSpPr>
        <p:spPr/>
        <p:txBody>
          <a:bodyPr/>
          <a:lstStyle/>
          <a:p>
            <a:r>
              <a:rPr lang="en-US" dirty="0"/>
              <a:t>Who are We?  How Do I Help?</a:t>
            </a:r>
          </a:p>
        </p:txBody>
      </p:sp>
    </p:spTree>
    <p:extLst>
      <p:ext uri="{BB962C8B-B14F-4D97-AF65-F5344CB8AC3E}">
        <p14:creationId xmlns:p14="http://schemas.microsoft.com/office/powerpoint/2010/main" val="4793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Box 7"/>
          <p:cNvSpPr txBox="1">
            <a:spLocks noChangeArrowheads="1"/>
          </p:cNvSpPr>
          <p:nvPr/>
        </p:nvSpPr>
        <p:spPr bwMode="auto">
          <a:xfrm>
            <a:off x="2514600" y="1905002"/>
            <a:ext cx="6629400" cy="2862263"/>
          </a:xfrm>
          <a:prstGeom prst="rect">
            <a:avLst/>
          </a:prstGeom>
          <a:noFill/>
          <a:ln w="9525">
            <a:noFill/>
            <a:miter lim="800000"/>
            <a:headEnd/>
            <a:tailEnd/>
          </a:ln>
        </p:spPr>
        <p:txBody>
          <a:bodyPr>
            <a:spAutoFit/>
          </a:bodyPr>
          <a:lstStyle/>
          <a:p>
            <a:pPr>
              <a:buFont typeface="Wingdings" pitchFamily="2" charset="2"/>
              <a:buChar char="Ø"/>
            </a:pPr>
            <a:r>
              <a:rPr lang="en-US"/>
              <a:t>  Many financial decisions are based on timeframe</a:t>
            </a:r>
          </a:p>
          <a:p>
            <a:pPr>
              <a:buFont typeface="Wingdings" pitchFamily="2" charset="2"/>
              <a:buChar char="Ø"/>
            </a:pPr>
            <a:endParaRPr lang="en-US"/>
          </a:p>
          <a:p>
            <a:pPr>
              <a:buFont typeface="Wingdings" pitchFamily="2" charset="2"/>
              <a:buChar char="Ø"/>
            </a:pPr>
            <a:endParaRPr lang="en-US"/>
          </a:p>
          <a:p>
            <a:pPr>
              <a:buFont typeface="Wingdings" pitchFamily="2" charset="2"/>
              <a:buChar char="Ø"/>
            </a:pPr>
            <a:r>
              <a:rPr lang="en-US"/>
              <a:t>  To efficiently allocate your dollars, you need to understand your goals</a:t>
            </a:r>
          </a:p>
          <a:p>
            <a:pPr>
              <a:buFont typeface="Wingdings" pitchFamily="2" charset="2"/>
              <a:buChar char="Ø"/>
            </a:pPr>
            <a:endParaRPr lang="en-US"/>
          </a:p>
          <a:p>
            <a:pPr lvl="2">
              <a:buFont typeface="Wingdings" pitchFamily="2" charset="2"/>
              <a:buChar char="v"/>
            </a:pPr>
            <a:r>
              <a:rPr lang="en-US"/>
              <a:t>  Do you want to go back to school?</a:t>
            </a:r>
          </a:p>
          <a:p>
            <a:pPr lvl="2">
              <a:buFont typeface="Wingdings" pitchFamily="2" charset="2"/>
              <a:buChar char="v"/>
            </a:pPr>
            <a:r>
              <a:rPr lang="en-US"/>
              <a:t>  Do you want to buy a house?</a:t>
            </a:r>
          </a:p>
          <a:p>
            <a:pPr lvl="2">
              <a:buFont typeface="Wingdings" pitchFamily="2" charset="2"/>
              <a:buChar char="v"/>
            </a:pPr>
            <a:r>
              <a:rPr lang="en-US"/>
              <a:t>  Do you want to retire early?  Late?</a:t>
            </a:r>
          </a:p>
          <a:p>
            <a:pPr lvl="2">
              <a:buFont typeface="Wingdings" pitchFamily="2" charset="2"/>
              <a:buChar char="v"/>
            </a:pPr>
            <a:r>
              <a:rPr lang="en-US"/>
              <a:t>  Do you want to pay for someone else’s education?</a:t>
            </a:r>
          </a:p>
        </p:txBody>
      </p:sp>
      <p:sp>
        <p:nvSpPr>
          <p:cNvPr id="2" name="Title 1">
            <a:extLst>
              <a:ext uri="{FF2B5EF4-FFF2-40B4-BE49-F238E27FC236}">
                <a16:creationId xmlns:a16="http://schemas.microsoft.com/office/drawing/2014/main" id="{653C7F1A-6871-D082-7535-034DAEF0AE46}"/>
              </a:ext>
            </a:extLst>
          </p:cNvPr>
          <p:cNvSpPr>
            <a:spLocks noGrp="1"/>
          </p:cNvSpPr>
          <p:nvPr>
            <p:ph type="title"/>
          </p:nvPr>
        </p:nvSpPr>
        <p:spPr>
          <a:xfrm>
            <a:off x="609600" y="365125"/>
            <a:ext cx="7372350" cy="1311275"/>
          </a:xfrm>
        </p:spPr>
        <p:txBody>
          <a:bodyPr/>
          <a:lstStyle/>
          <a:p>
            <a:r>
              <a:rPr lang="en-US" dirty="0"/>
              <a:t>Establish Goals: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Box 7"/>
          <p:cNvSpPr txBox="1">
            <a:spLocks noChangeArrowheads="1"/>
          </p:cNvSpPr>
          <p:nvPr/>
        </p:nvSpPr>
        <p:spPr bwMode="auto">
          <a:xfrm>
            <a:off x="1992284" y="1999638"/>
            <a:ext cx="5181600" cy="3416320"/>
          </a:xfrm>
          <a:prstGeom prst="rect">
            <a:avLst/>
          </a:prstGeom>
          <a:noFill/>
          <a:ln w="9525">
            <a:noFill/>
            <a:miter lim="800000"/>
            <a:headEnd/>
            <a:tailEnd/>
          </a:ln>
        </p:spPr>
        <p:txBody>
          <a:bodyPr>
            <a:spAutoFit/>
          </a:bodyPr>
          <a:lstStyle/>
          <a:p>
            <a:pPr>
              <a:buFont typeface="Wingdings" pitchFamily="2" charset="2"/>
              <a:buChar char="Ø"/>
            </a:pPr>
            <a:r>
              <a:rPr lang="en-US" dirty="0"/>
              <a:t>   Cash Reserves are the most important and most overlooked aspect of sound financial planning.</a:t>
            </a:r>
          </a:p>
          <a:p>
            <a:pPr>
              <a:buFont typeface="Wingdings" pitchFamily="2" charset="2"/>
              <a:buChar char="Ø"/>
            </a:pPr>
            <a:endParaRPr lang="en-US" dirty="0"/>
          </a:p>
          <a:p>
            <a:pPr>
              <a:buFont typeface="Wingdings" pitchFamily="2" charset="2"/>
              <a:buChar char="Ø"/>
            </a:pPr>
            <a:r>
              <a:rPr lang="en-US" dirty="0"/>
              <a:t>   Cash reserve can be checking, savings, money market type accounts.</a:t>
            </a:r>
          </a:p>
          <a:p>
            <a:pPr>
              <a:buFont typeface="Wingdings" pitchFamily="2" charset="2"/>
              <a:buChar char="Ø"/>
            </a:pPr>
            <a:endParaRPr lang="en-US" dirty="0"/>
          </a:p>
          <a:p>
            <a:pPr>
              <a:buFont typeface="Wingdings" pitchFamily="2" charset="2"/>
              <a:buChar char="Ø"/>
            </a:pPr>
            <a:r>
              <a:rPr lang="en-US" dirty="0"/>
              <a:t>   We recommend a cash reserve of anywhere between 3 and 6 months worth of expenses.</a:t>
            </a:r>
          </a:p>
          <a:p>
            <a:endParaRPr lang="en-US" dirty="0"/>
          </a:p>
          <a:p>
            <a:r>
              <a:rPr lang="en-US" dirty="0"/>
              <a:t>  </a:t>
            </a:r>
          </a:p>
          <a:p>
            <a:pPr>
              <a:buFont typeface="Wingdings" pitchFamily="2" charset="2"/>
              <a:buChar char="Ø"/>
            </a:pPr>
            <a:endParaRPr lang="en-US" dirty="0"/>
          </a:p>
        </p:txBody>
      </p:sp>
      <p:sp>
        <p:nvSpPr>
          <p:cNvPr id="12" name="Isosceles Triangle 11">
            <a:extLst>
              <a:ext uri="{FF2B5EF4-FFF2-40B4-BE49-F238E27FC236}">
                <a16:creationId xmlns:a16="http://schemas.microsoft.com/office/drawing/2014/main" id="{7795745E-48D4-429D-A012-60FB1C58E845}"/>
              </a:ext>
            </a:extLst>
          </p:cNvPr>
          <p:cNvSpPr/>
          <p:nvPr/>
        </p:nvSpPr>
        <p:spPr>
          <a:xfrm>
            <a:off x="3962402" y="5638800"/>
            <a:ext cx="1296785" cy="875376"/>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D47978E2-2244-4BDC-B37B-D46599B1EE9E}"/>
              </a:ext>
            </a:extLst>
          </p:cNvPr>
          <p:cNvCxnSpPr/>
          <p:nvPr/>
        </p:nvCxnSpPr>
        <p:spPr>
          <a:xfrm>
            <a:off x="243840" y="5638800"/>
            <a:ext cx="8678488" cy="0"/>
          </a:xfrm>
          <a:prstGeom prst="line">
            <a:avLst/>
          </a:prstGeom>
          <a:ln w="57150"/>
        </p:spPr>
        <p:style>
          <a:lnRef idx="3">
            <a:schemeClr val="dk1"/>
          </a:lnRef>
          <a:fillRef idx="0">
            <a:schemeClr val="dk1"/>
          </a:fillRef>
          <a:effectRef idx="2">
            <a:schemeClr val="dk1"/>
          </a:effectRef>
          <a:fontRef idx="minor">
            <a:schemeClr val="tx1"/>
          </a:fontRef>
        </p:style>
      </p:cxnSp>
      <p:sp>
        <p:nvSpPr>
          <p:cNvPr id="15" name="TextBox 14">
            <a:extLst>
              <a:ext uri="{FF2B5EF4-FFF2-40B4-BE49-F238E27FC236}">
                <a16:creationId xmlns:a16="http://schemas.microsoft.com/office/drawing/2014/main" id="{E878B308-2C37-43BA-B788-B99893F920BD}"/>
              </a:ext>
            </a:extLst>
          </p:cNvPr>
          <p:cNvSpPr txBox="1"/>
          <p:nvPr/>
        </p:nvSpPr>
        <p:spPr>
          <a:xfrm>
            <a:off x="243840" y="5861643"/>
            <a:ext cx="2975956" cy="369332"/>
          </a:xfrm>
          <a:prstGeom prst="rect">
            <a:avLst/>
          </a:prstGeom>
          <a:noFill/>
        </p:spPr>
        <p:txBody>
          <a:bodyPr wrap="square" rtlCol="0">
            <a:spAutoFit/>
          </a:bodyPr>
          <a:lstStyle/>
          <a:p>
            <a:r>
              <a:rPr lang="en-US" dirty="0"/>
              <a:t>3 month Reserve</a:t>
            </a:r>
          </a:p>
        </p:txBody>
      </p:sp>
      <p:sp>
        <p:nvSpPr>
          <p:cNvPr id="16" name="TextBox 15">
            <a:extLst>
              <a:ext uri="{FF2B5EF4-FFF2-40B4-BE49-F238E27FC236}">
                <a16:creationId xmlns:a16="http://schemas.microsoft.com/office/drawing/2014/main" id="{21C0E9BC-E6D1-4F2E-BF20-404949C0E8C9}"/>
              </a:ext>
            </a:extLst>
          </p:cNvPr>
          <p:cNvSpPr txBox="1"/>
          <p:nvPr/>
        </p:nvSpPr>
        <p:spPr>
          <a:xfrm>
            <a:off x="6951419" y="5855631"/>
            <a:ext cx="2975956" cy="369332"/>
          </a:xfrm>
          <a:prstGeom prst="rect">
            <a:avLst/>
          </a:prstGeom>
          <a:noFill/>
        </p:spPr>
        <p:txBody>
          <a:bodyPr wrap="square" rtlCol="0">
            <a:spAutoFit/>
          </a:bodyPr>
          <a:lstStyle/>
          <a:p>
            <a:r>
              <a:rPr lang="en-US" dirty="0"/>
              <a:t>6 month+ Reserve</a:t>
            </a:r>
          </a:p>
        </p:txBody>
      </p:sp>
      <p:sp>
        <p:nvSpPr>
          <p:cNvPr id="17" name="TextBox 16">
            <a:extLst>
              <a:ext uri="{FF2B5EF4-FFF2-40B4-BE49-F238E27FC236}">
                <a16:creationId xmlns:a16="http://schemas.microsoft.com/office/drawing/2014/main" id="{5E9B7BC2-CBFF-4DE4-AB1A-F63630225CBB}"/>
              </a:ext>
            </a:extLst>
          </p:cNvPr>
          <p:cNvSpPr txBox="1"/>
          <p:nvPr/>
        </p:nvSpPr>
        <p:spPr>
          <a:xfrm>
            <a:off x="152402" y="4695941"/>
            <a:ext cx="2171007" cy="923330"/>
          </a:xfrm>
          <a:prstGeom prst="rect">
            <a:avLst/>
          </a:prstGeom>
          <a:noFill/>
        </p:spPr>
        <p:txBody>
          <a:bodyPr wrap="square" rtlCol="0">
            <a:spAutoFit/>
          </a:bodyPr>
          <a:lstStyle/>
          <a:p>
            <a:r>
              <a:rPr lang="en-US" dirty="0"/>
              <a:t>Stable Job</a:t>
            </a:r>
          </a:p>
          <a:p>
            <a:r>
              <a:rPr lang="en-US" dirty="0"/>
              <a:t>Two Income Family</a:t>
            </a:r>
          </a:p>
          <a:p>
            <a:r>
              <a:rPr lang="en-US" dirty="0"/>
              <a:t>Monthly Surplus</a:t>
            </a:r>
          </a:p>
        </p:txBody>
      </p:sp>
      <p:sp>
        <p:nvSpPr>
          <p:cNvPr id="18" name="TextBox 17">
            <a:extLst>
              <a:ext uri="{FF2B5EF4-FFF2-40B4-BE49-F238E27FC236}">
                <a16:creationId xmlns:a16="http://schemas.microsoft.com/office/drawing/2014/main" id="{080570E4-DE0D-420D-9283-78F4D14BC1C4}"/>
              </a:ext>
            </a:extLst>
          </p:cNvPr>
          <p:cNvSpPr txBox="1"/>
          <p:nvPr/>
        </p:nvSpPr>
        <p:spPr>
          <a:xfrm>
            <a:off x="5601395" y="4695941"/>
            <a:ext cx="3397135" cy="923330"/>
          </a:xfrm>
          <a:prstGeom prst="rect">
            <a:avLst/>
          </a:prstGeom>
          <a:noFill/>
        </p:spPr>
        <p:txBody>
          <a:bodyPr wrap="square" rtlCol="0">
            <a:spAutoFit/>
          </a:bodyPr>
          <a:lstStyle/>
          <a:p>
            <a:pPr algn="r"/>
            <a:r>
              <a:rPr lang="en-US" dirty="0"/>
              <a:t>Job Uncertainty</a:t>
            </a:r>
          </a:p>
          <a:p>
            <a:pPr algn="r"/>
            <a:r>
              <a:rPr lang="en-US" dirty="0"/>
              <a:t>High Fixed Expenses</a:t>
            </a:r>
          </a:p>
          <a:p>
            <a:pPr algn="r"/>
            <a:r>
              <a:rPr lang="en-US" dirty="0"/>
              <a:t>Known upcoming Expenses</a:t>
            </a:r>
          </a:p>
        </p:txBody>
      </p:sp>
      <p:sp>
        <p:nvSpPr>
          <p:cNvPr id="2" name="Title 1">
            <a:extLst>
              <a:ext uri="{FF2B5EF4-FFF2-40B4-BE49-F238E27FC236}">
                <a16:creationId xmlns:a16="http://schemas.microsoft.com/office/drawing/2014/main" id="{C3689CD5-4097-8808-3F55-781880C10AED}"/>
              </a:ext>
            </a:extLst>
          </p:cNvPr>
          <p:cNvSpPr>
            <a:spLocks noGrp="1"/>
          </p:cNvSpPr>
          <p:nvPr>
            <p:ph type="title"/>
          </p:nvPr>
        </p:nvSpPr>
        <p:spPr>
          <a:xfrm>
            <a:off x="609600" y="365125"/>
            <a:ext cx="7372350" cy="1311275"/>
          </a:xfrm>
        </p:spPr>
        <p:txBody>
          <a:bodyPr/>
          <a:lstStyle/>
          <a:p>
            <a:r>
              <a:rPr lang="en-US" dirty="0"/>
              <a:t>Cash Reserves: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Box 7"/>
          <p:cNvSpPr txBox="1">
            <a:spLocks noChangeArrowheads="1"/>
          </p:cNvSpPr>
          <p:nvPr/>
        </p:nvSpPr>
        <p:spPr bwMode="auto">
          <a:xfrm>
            <a:off x="3200400" y="2362200"/>
            <a:ext cx="5181600" cy="3046988"/>
          </a:xfrm>
          <a:prstGeom prst="rect">
            <a:avLst/>
          </a:prstGeom>
          <a:noFill/>
          <a:ln w="9525">
            <a:noFill/>
            <a:miter lim="800000"/>
            <a:headEnd/>
            <a:tailEnd/>
          </a:ln>
        </p:spPr>
        <p:txBody>
          <a:bodyPr>
            <a:spAutoFit/>
          </a:bodyPr>
          <a:lstStyle/>
          <a:p>
            <a:pPr>
              <a:buFont typeface="Wingdings" pitchFamily="2" charset="2"/>
              <a:buChar char="Ø"/>
            </a:pPr>
            <a:r>
              <a:rPr lang="en-US" dirty="0"/>
              <a:t>  </a:t>
            </a:r>
            <a:r>
              <a:rPr lang="en-US" sz="2400" dirty="0"/>
              <a:t>Student Loans</a:t>
            </a:r>
          </a:p>
          <a:p>
            <a:pPr lvl="1">
              <a:buFont typeface="Wingdings" pitchFamily="2" charset="2"/>
              <a:buChar char="v"/>
            </a:pPr>
            <a:r>
              <a:rPr lang="en-US" dirty="0"/>
              <a:t>  Minimum Payments or Overpay?</a:t>
            </a:r>
          </a:p>
          <a:p>
            <a:pPr lvl="1">
              <a:buFont typeface="Wingdings" pitchFamily="2" charset="2"/>
              <a:buChar char="v"/>
            </a:pPr>
            <a:r>
              <a:rPr lang="en-US" dirty="0"/>
              <a:t>  Interest Rate</a:t>
            </a:r>
          </a:p>
          <a:p>
            <a:pPr lvl="1">
              <a:buFont typeface="Wingdings" pitchFamily="2" charset="2"/>
              <a:buChar char="v"/>
            </a:pPr>
            <a:r>
              <a:rPr lang="en-US" dirty="0"/>
              <a:t>  Tax deductibility?</a:t>
            </a:r>
          </a:p>
          <a:p>
            <a:pPr lvl="1">
              <a:buFont typeface="Wingdings" pitchFamily="2" charset="2"/>
              <a:buChar char="v"/>
            </a:pPr>
            <a:r>
              <a:rPr lang="en-US" dirty="0"/>
              <a:t>  Refinancing?</a:t>
            </a:r>
          </a:p>
          <a:p>
            <a:pPr lvl="1">
              <a:buFont typeface="Wingdings" pitchFamily="2" charset="2"/>
              <a:buChar char="v"/>
            </a:pPr>
            <a:r>
              <a:rPr lang="en-US" dirty="0"/>
              <a:t>  Mortality</a:t>
            </a:r>
          </a:p>
          <a:p>
            <a:pPr>
              <a:buFont typeface="Wingdings" pitchFamily="2" charset="2"/>
              <a:buChar char="Ø"/>
            </a:pPr>
            <a:endParaRPr lang="en-US" dirty="0"/>
          </a:p>
          <a:p>
            <a:pPr>
              <a:buFont typeface="Wingdings" pitchFamily="2" charset="2"/>
              <a:buChar char="Ø"/>
            </a:pPr>
            <a:endParaRPr lang="en-US" dirty="0"/>
          </a:p>
          <a:p>
            <a:pPr>
              <a:buFont typeface="Wingdings" pitchFamily="2" charset="2"/>
              <a:buChar char="Ø"/>
            </a:pPr>
            <a:r>
              <a:rPr lang="en-US" dirty="0"/>
              <a:t>  </a:t>
            </a:r>
            <a:r>
              <a:rPr lang="en-US" sz="2400" dirty="0"/>
              <a:t>Credit Cards</a:t>
            </a:r>
          </a:p>
          <a:p>
            <a:pPr lvl="1">
              <a:buFont typeface="Wingdings" pitchFamily="2" charset="2"/>
              <a:buChar char="v"/>
            </a:pPr>
            <a:r>
              <a:rPr lang="en-US" dirty="0"/>
              <a:t>  Building your Credit</a:t>
            </a:r>
          </a:p>
        </p:txBody>
      </p:sp>
      <p:sp>
        <p:nvSpPr>
          <p:cNvPr id="7" name="Rectangle 6"/>
          <p:cNvSpPr/>
          <p:nvPr/>
        </p:nvSpPr>
        <p:spPr>
          <a:xfrm>
            <a:off x="381000" y="2057400"/>
            <a:ext cx="23622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Tax Equivalent Interest</a:t>
            </a:r>
          </a:p>
          <a:p>
            <a:pPr algn="ctr">
              <a:defRPr/>
            </a:pPr>
            <a:endParaRPr lang="en-US" dirty="0">
              <a:solidFill>
                <a:schemeClr val="tx1"/>
              </a:solidFill>
            </a:endParaRPr>
          </a:p>
          <a:p>
            <a:pPr algn="ctr">
              <a:defRPr/>
            </a:pPr>
            <a:r>
              <a:rPr lang="en-US" dirty="0">
                <a:solidFill>
                  <a:schemeClr val="tx1"/>
                </a:solidFill>
              </a:rPr>
              <a:t>Rate * (1 – Tax Rate)</a:t>
            </a:r>
          </a:p>
        </p:txBody>
      </p:sp>
      <p:sp>
        <p:nvSpPr>
          <p:cNvPr id="5" name="Title 4">
            <a:extLst>
              <a:ext uri="{FF2B5EF4-FFF2-40B4-BE49-F238E27FC236}">
                <a16:creationId xmlns:a16="http://schemas.microsoft.com/office/drawing/2014/main" id="{EEB56965-37D8-C89C-7A49-290C97666F69}"/>
              </a:ext>
            </a:extLst>
          </p:cNvPr>
          <p:cNvSpPr>
            <a:spLocks noGrp="1"/>
          </p:cNvSpPr>
          <p:nvPr>
            <p:ph type="title"/>
          </p:nvPr>
        </p:nvSpPr>
        <p:spPr>
          <a:xfrm>
            <a:off x="609600" y="365125"/>
            <a:ext cx="7372350" cy="1311275"/>
          </a:xfrm>
        </p:spPr>
        <p:txBody>
          <a:bodyPr/>
          <a:lstStyle/>
          <a:p>
            <a:r>
              <a:rPr lang="en-US" dirty="0"/>
              <a:t>Debt Management: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743200" y="1905000"/>
            <a:ext cx="5181600" cy="3785652"/>
          </a:xfrm>
          <a:prstGeom prst="rect">
            <a:avLst/>
          </a:prstGeom>
          <a:noFill/>
        </p:spPr>
        <p:txBody>
          <a:bodyPr>
            <a:spAutoFit/>
          </a:bodyPr>
          <a:lstStyle/>
          <a:p>
            <a:pPr>
              <a:buFont typeface="Wingdings" pitchFamily="2" charset="2"/>
              <a:buChar char="Ø"/>
              <a:defRPr/>
            </a:pPr>
            <a:r>
              <a:rPr lang="en-US" dirty="0"/>
              <a:t>  </a:t>
            </a:r>
            <a:r>
              <a:rPr lang="en-US" sz="2400" dirty="0"/>
              <a:t>Long Term Disability</a:t>
            </a:r>
          </a:p>
          <a:p>
            <a:pPr lvl="1">
              <a:buFont typeface="Wingdings" pitchFamily="2" charset="2"/>
              <a:buChar char="Ø"/>
              <a:defRPr/>
            </a:pPr>
            <a:r>
              <a:rPr lang="en-US" dirty="0"/>
              <a:t>  What does your workplace offer?</a:t>
            </a:r>
          </a:p>
          <a:p>
            <a:pPr lvl="1">
              <a:buFont typeface="Wingdings" pitchFamily="2" charset="2"/>
              <a:buChar char="Ø"/>
              <a:defRPr/>
            </a:pPr>
            <a:r>
              <a:rPr lang="en-US" dirty="0"/>
              <a:t>  Does it include bonus &amp; commissions? </a:t>
            </a:r>
          </a:p>
          <a:p>
            <a:pPr lvl="1">
              <a:buFont typeface="Wingdings" pitchFamily="2" charset="2"/>
              <a:buChar char="Ø"/>
              <a:defRPr/>
            </a:pPr>
            <a:r>
              <a:rPr lang="en-US" dirty="0"/>
              <a:t>  Is the benefit taxable? </a:t>
            </a:r>
          </a:p>
          <a:p>
            <a:pPr lvl="1">
              <a:buFont typeface="Wingdings" pitchFamily="2" charset="2"/>
              <a:buChar char="Ø"/>
              <a:defRPr/>
            </a:pPr>
            <a:endParaRPr lang="en-US" dirty="0"/>
          </a:p>
          <a:p>
            <a:pPr marL="0" lvl="1">
              <a:buFont typeface="Wingdings" pitchFamily="2" charset="2"/>
              <a:buChar char="Ø"/>
              <a:defRPr/>
            </a:pPr>
            <a:r>
              <a:rPr lang="en-US" dirty="0"/>
              <a:t>  </a:t>
            </a:r>
            <a:r>
              <a:rPr lang="en-US" sz="2400" dirty="0"/>
              <a:t>Life Insurance</a:t>
            </a:r>
          </a:p>
          <a:p>
            <a:pPr marL="457200" lvl="2">
              <a:buFont typeface="Wingdings" pitchFamily="2" charset="2"/>
              <a:buChar char="Ø"/>
              <a:defRPr/>
            </a:pPr>
            <a:r>
              <a:rPr lang="en-US" dirty="0"/>
              <a:t>  Group, Term, &amp; Permanent</a:t>
            </a:r>
          </a:p>
          <a:p>
            <a:pPr marL="457200" lvl="2">
              <a:buFont typeface="Wingdings" pitchFamily="2" charset="2"/>
              <a:buChar char="Ø"/>
              <a:defRPr/>
            </a:pPr>
            <a:endParaRPr lang="en-US" dirty="0"/>
          </a:p>
          <a:p>
            <a:pPr marL="457200" lvl="2">
              <a:buFont typeface="Wingdings" pitchFamily="2" charset="2"/>
              <a:buChar char="Ø"/>
              <a:defRPr/>
            </a:pPr>
            <a:endParaRPr lang="en-US" dirty="0"/>
          </a:p>
          <a:p>
            <a:pPr marL="0" lvl="2">
              <a:buFont typeface="Wingdings" pitchFamily="2" charset="2"/>
              <a:buChar char="Ø"/>
              <a:defRPr/>
            </a:pPr>
            <a:r>
              <a:rPr lang="en-US" sz="2400" dirty="0"/>
              <a:t>  Health Insurance</a:t>
            </a:r>
          </a:p>
          <a:p>
            <a:pPr marL="457200" lvl="3">
              <a:buFont typeface="Wingdings" pitchFamily="2" charset="2"/>
              <a:buChar char="Ø"/>
              <a:defRPr/>
            </a:pPr>
            <a:r>
              <a:rPr lang="en-US" dirty="0"/>
              <a:t>  Deductibles</a:t>
            </a:r>
          </a:p>
          <a:p>
            <a:pPr marL="457200" lvl="3">
              <a:buFont typeface="Wingdings" pitchFamily="2" charset="2"/>
              <a:buChar char="Ø"/>
              <a:defRPr/>
            </a:pPr>
            <a:r>
              <a:rPr lang="en-US" dirty="0"/>
              <a:t>  FSAs &amp; HSAs</a:t>
            </a:r>
          </a:p>
        </p:txBody>
      </p:sp>
      <p:sp>
        <p:nvSpPr>
          <p:cNvPr id="6" name="Rectangle 5"/>
          <p:cNvSpPr/>
          <p:nvPr/>
        </p:nvSpPr>
        <p:spPr>
          <a:xfrm>
            <a:off x="457200" y="2057400"/>
            <a:ext cx="2133600" cy="3124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Age 22 Salary:</a:t>
            </a:r>
          </a:p>
          <a:p>
            <a:pPr algn="ctr">
              <a:defRPr/>
            </a:pPr>
            <a:r>
              <a:rPr lang="en-US" dirty="0">
                <a:solidFill>
                  <a:schemeClr val="tx1"/>
                </a:solidFill>
              </a:rPr>
              <a:t>$100,000</a:t>
            </a:r>
          </a:p>
          <a:p>
            <a:pPr algn="ctr">
              <a:defRPr/>
            </a:pPr>
            <a:endParaRPr lang="en-US" dirty="0">
              <a:solidFill>
                <a:schemeClr val="tx1"/>
              </a:solidFill>
            </a:endParaRPr>
          </a:p>
          <a:p>
            <a:pPr algn="ctr">
              <a:defRPr/>
            </a:pPr>
            <a:r>
              <a:rPr lang="en-US" dirty="0">
                <a:solidFill>
                  <a:schemeClr val="tx1"/>
                </a:solidFill>
              </a:rPr>
              <a:t>Growth Rate: 4%</a:t>
            </a:r>
          </a:p>
          <a:p>
            <a:pPr algn="ctr">
              <a:defRPr/>
            </a:pPr>
            <a:endParaRPr lang="en-US" dirty="0">
              <a:solidFill>
                <a:schemeClr val="tx1"/>
              </a:solidFill>
            </a:endParaRPr>
          </a:p>
          <a:p>
            <a:pPr algn="ctr">
              <a:defRPr/>
            </a:pPr>
            <a:r>
              <a:rPr lang="en-US" dirty="0">
                <a:solidFill>
                  <a:schemeClr val="tx1"/>
                </a:solidFill>
              </a:rPr>
              <a:t>Age 65 Salary:</a:t>
            </a:r>
          </a:p>
          <a:p>
            <a:pPr algn="ctr">
              <a:defRPr/>
            </a:pPr>
            <a:r>
              <a:rPr lang="en-US" dirty="0">
                <a:solidFill>
                  <a:schemeClr val="tx1"/>
                </a:solidFill>
              </a:rPr>
              <a:t>$540,000</a:t>
            </a:r>
          </a:p>
          <a:p>
            <a:pPr algn="ctr">
              <a:defRPr/>
            </a:pPr>
            <a:endParaRPr lang="en-US" dirty="0">
              <a:solidFill>
                <a:schemeClr val="tx1"/>
              </a:solidFill>
            </a:endParaRPr>
          </a:p>
          <a:p>
            <a:pPr algn="ctr">
              <a:defRPr/>
            </a:pPr>
            <a:r>
              <a:rPr lang="en-US" dirty="0">
                <a:solidFill>
                  <a:schemeClr val="tx1"/>
                </a:solidFill>
              </a:rPr>
              <a:t>Total Income:</a:t>
            </a:r>
          </a:p>
          <a:p>
            <a:pPr algn="ctr">
              <a:defRPr/>
            </a:pPr>
            <a:r>
              <a:rPr lang="en-US" dirty="0">
                <a:solidFill>
                  <a:schemeClr val="tx1"/>
                </a:solidFill>
              </a:rPr>
              <a:t>$10.4M</a:t>
            </a:r>
          </a:p>
        </p:txBody>
      </p:sp>
      <p:sp>
        <p:nvSpPr>
          <p:cNvPr id="2" name="Title 1">
            <a:extLst>
              <a:ext uri="{FF2B5EF4-FFF2-40B4-BE49-F238E27FC236}">
                <a16:creationId xmlns:a16="http://schemas.microsoft.com/office/drawing/2014/main" id="{696F59E3-7D6D-BA00-6296-768C0E0756A4}"/>
              </a:ext>
            </a:extLst>
          </p:cNvPr>
          <p:cNvSpPr>
            <a:spLocks noGrp="1"/>
          </p:cNvSpPr>
          <p:nvPr>
            <p:ph type="title"/>
          </p:nvPr>
        </p:nvSpPr>
        <p:spPr>
          <a:xfrm>
            <a:off x="609600" y="365125"/>
            <a:ext cx="7372350" cy="1311275"/>
          </a:xfrm>
        </p:spPr>
        <p:txBody>
          <a:bodyPr/>
          <a:lstStyle/>
          <a:p>
            <a:r>
              <a:rPr lang="en-US" dirty="0"/>
              <a:t>Insurance: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683257250"/>
              </p:ext>
            </p:extLst>
          </p:nvPr>
        </p:nvGraphicFramePr>
        <p:xfrm>
          <a:off x="1219200" y="1600200"/>
          <a:ext cx="3717924" cy="4724402"/>
        </p:xfrm>
        <a:graphic>
          <a:graphicData uri="http://schemas.openxmlformats.org/drawingml/2006/table">
            <a:tbl>
              <a:tblPr/>
              <a:tblGrid>
                <a:gridCol w="738036">
                  <a:extLst>
                    <a:ext uri="{9D8B030D-6E8A-4147-A177-3AD203B41FA5}">
                      <a16:colId xmlns:a16="http://schemas.microsoft.com/office/drawing/2014/main" val="20000"/>
                    </a:ext>
                  </a:extLst>
                </a:gridCol>
                <a:gridCol w="1120926">
                  <a:extLst>
                    <a:ext uri="{9D8B030D-6E8A-4147-A177-3AD203B41FA5}">
                      <a16:colId xmlns:a16="http://schemas.microsoft.com/office/drawing/2014/main" val="20001"/>
                    </a:ext>
                  </a:extLst>
                </a:gridCol>
                <a:gridCol w="738036">
                  <a:extLst>
                    <a:ext uri="{9D8B030D-6E8A-4147-A177-3AD203B41FA5}">
                      <a16:colId xmlns:a16="http://schemas.microsoft.com/office/drawing/2014/main" val="20002"/>
                    </a:ext>
                  </a:extLst>
                </a:gridCol>
                <a:gridCol w="1120926">
                  <a:extLst>
                    <a:ext uri="{9D8B030D-6E8A-4147-A177-3AD203B41FA5}">
                      <a16:colId xmlns:a16="http://schemas.microsoft.com/office/drawing/2014/main" val="20003"/>
                    </a:ext>
                  </a:extLst>
                </a:gridCol>
              </a:tblGrid>
              <a:tr h="277906">
                <a:tc>
                  <a:txBody>
                    <a:bodyPr/>
                    <a:lstStyle/>
                    <a:p>
                      <a:pPr algn="ctr" fontAlgn="b"/>
                      <a:r>
                        <a:rPr lang="en-US" sz="1400" b="1" i="0" u="none" strike="noStrike" dirty="0">
                          <a:solidFill>
                            <a:srgbClr val="000000"/>
                          </a:solidFill>
                          <a:latin typeface="Calibri"/>
                        </a:rPr>
                        <a:t>Age</a:t>
                      </a:r>
                    </a:p>
                  </a:txBody>
                  <a:tcPr marL="9526" marR="9526" marT="9525" marB="0" anchor="b">
                    <a:lnL>
                      <a:noFill/>
                    </a:lnL>
                    <a:lnR>
                      <a:noFill/>
                    </a:lnR>
                    <a:lnT>
                      <a:noFill/>
                    </a:lnT>
                    <a:lnB>
                      <a:noFill/>
                    </a:lnB>
                  </a:tcPr>
                </a:tc>
                <a:tc>
                  <a:txBody>
                    <a:bodyPr/>
                    <a:lstStyle/>
                    <a:p>
                      <a:pPr algn="ctr" fontAlgn="b"/>
                      <a:r>
                        <a:rPr lang="en-US" sz="1400" b="1" i="0" u="none" strike="noStrike">
                          <a:solidFill>
                            <a:srgbClr val="000000"/>
                          </a:solidFill>
                          <a:latin typeface="Calibri"/>
                        </a:rPr>
                        <a:t> Save Early </a:t>
                      </a:r>
                    </a:p>
                  </a:txBody>
                  <a:tcPr marL="9526" marR="9526" marT="9525" marB="0" anchor="b">
                    <a:lnL>
                      <a:noFill/>
                    </a:lnL>
                    <a:lnR>
                      <a:noFill/>
                    </a:lnR>
                    <a:lnT>
                      <a:noFill/>
                    </a:lnT>
                    <a:lnB>
                      <a:noFill/>
                    </a:lnB>
                  </a:tcPr>
                </a:tc>
                <a:tc>
                  <a:txBody>
                    <a:bodyPr/>
                    <a:lstStyle/>
                    <a:p>
                      <a:pPr algn="ctr" fontAlgn="b"/>
                      <a:endParaRPr lang="en-US" sz="1400" b="1" i="0" u="none" strike="noStrike" dirty="0">
                        <a:solidFill>
                          <a:srgbClr val="000000"/>
                        </a:solidFill>
                        <a:latin typeface="Calibri"/>
                      </a:endParaRPr>
                    </a:p>
                  </a:txBody>
                  <a:tcPr marL="9526" marR="9526" marT="9525" marB="0" anchor="b">
                    <a:lnL>
                      <a:noFill/>
                    </a:lnL>
                    <a:lnR>
                      <a:noFill/>
                    </a:lnR>
                    <a:lnT>
                      <a:noFill/>
                    </a:lnT>
                    <a:lnB>
                      <a:noFill/>
                    </a:lnB>
                  </a:tcPr>
                </a:tc>
                <a:tc>
                  <a:txBody>
                    <a:bodyPr/>
                    <a:lstStyle/>
                    <a:p>
                      <a:pPr algn="ctr" fontAlgn="b"/>
                      <a:r>
                        <a:rPr lang="en-US" sz="1400" b="1" i="0" u="none" strike="noStrike">
                          <a:solidFill>
                            <a:srgbClr val="000000"/>
                          </a:solidFill>
                          <a:latin typeface="Calibri"/>
                        </a:rPr>
                        <a:t>Save Late</a:t>
                      </a:r>
                    </a:p>
                  </a:txBody>
                  <a:tcPr marL="9526" marR="9526" marT="9525" marB="0" anchor="b">
                    <a:lnL>
                      <a:noFill/>
                    </a:lnL>
                    <a:lnR>
                      <a:noFill/>
                    </a:lnR>
                    <a:lnT>
                      <a:noFill/>
                    </a:lnT>
                    <a:lnB>
                      <a:noFill/>
                    </a:lnB>
                  </a:tcPr>
                </a:tc>
                <a:extLst>
                  <a:ext uri="{0D108BD9-81ED-4DB2-BD59-A6C34878D82A}">
                    <a16:rowId xmlns:a16="http://schemas.microsoft.com/office/drawing/2014/main" val="10000"/>
                  </a:ext>
                </a:extLst>
              </a:tr>
              <a:tr h="277906">
                <a:tc>
                  <a:txBody>
                    <a:bodyPr/>
                    <a:lstStyle/>
                    <a:p>
                      <a:pPr algn="ctr" fontAlgn="b"/>
                      <a:r>
                        <a:rPr lang="en-US" sz="1400" b="0" i="0" u="none" strike="noStrike" dirty="0">
                          <a:solidFill>
                            <a:srgbClr val="000000"/>
                          </a:solidFill>
                          <a:latin typeface="Calibri"/>
                        </a:rPr>
                        <a:t>22</a:t>
                      </a:r>
                    </a:p>
                  </a:txBody>
                  <a:tcPr marL="9526" marR="9526" marT="9525" marB="0" anchor="b">
                    <a:lnL>
                      <a:noFill/>
                    </a:lnL>
                    <a:lnR>
                      <a:noFill/>
                    </a:lnR>
                    <a:lnT>
                      <a:noFill/>
                    </a:lnT>
                    <a:lnB>
                      <a:noFill/>
                    </a:lnB>
                  </a:tcPr>
                </a:tc>
                <a:tc>
                  <a:txBody>
                    <a:bodyPr/>
                    <a:lstStyle/>
                    <a:p>
                      <a:pPr algn="l" fontAlgn="b"/>
                      <a:r>
                        <a:rPr lang="en-US" sz="1400" b="0" i="0" u="none" strike="noStrike" dirty="0">
                          <a:solidFill>
                            <a:srgbClr val="000000"/>
                          </a:solidFill>
                          <a:latin typeface="Calibri"/>
                        </a:rPr>
                        <a:t> $      2,000.00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   </a:t>
                      </a:r>
                    </a:p>
                  </a:txBody>
                  <a:tcPr marL="9526" marR="9526" marT="9525" marB="0" anchor="b">
                    <a:lnL>
                      <a:noFill/>
                    </a:lnL>
                    <a:lnR>
                      <a:noFill/>
                    </a:lnR>
                    <a:lnT>
                      <a:noFill/>
                    </a:lnT>
                    <a:lnB>
                      <a:noFill/>
                    </a:lnB>
                  </a:tcPr>
                </a:tc>
                <a:extLst>
                  <a:ext uri="{0D108BD9-81ED-4DB2-BD59-A6C34878D82A}">
                    <a16:rowId xmlns:a16="http://schemas.microsoft.com/office/drawing/2014/main" val="10001"/>
                  </a:ext>
                </a:extLst>
              </a:tr>
              <a:tr h="277906">
                <a:tc>
                  <a:txBody>
                    <a:bodyPr/>
                    <a:lstStyle/>
                    <a:p>
                      <a:pPr algn="ctr" fontAlgn="b"/>
                      <a:r>
                        <a:rPr lang="en-US" sz="1400" b="0" i="0" u="none" strike="noStrike" dirty="0">
                          <a:solidFill>
                            <a:srgbClr val="000000"/>
                          </a:solidFill>
                          <a:latin typeface="Calibri"/>
                        </a:rPr>
                        <a:t>25</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9,012.22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   </a:t>
                      </a:r>
                    </a:p>
                  </a:txBody>
                  <a:tcPr marL="9526" marR="9526" marT="9525" marB="0" anchor="b">
                    <a:lnL>
                      <a:noFill/>
                    </a:lnL>
                    <a:lnR>
                      <a:noFill/>
                    </a:lnR>
                    <a:lnT>
                      <a:noFill/>
                    </a:lnT>
                    <a:lnB>
                      <a:noFill/>
                    </a:lnB>
                  </a:tcPr>
                </a:tc>
                <a:extLst>
                  <a:ext uri="{0D108BD9-81ED-4DB2-BD59-A6C34878D82A}">
                    <a16:rowId xmlns:a16="http://schemas.microsoft.com/office/drawing/2014/main" val="10002"/>
                  </a:ext>
                </a:extLst>
              </a:tr>
              <a:tr h="277906">
                <a:tc>
                  <a:txBody>
                    <a:bodyPr/>
                    <a:lstStyle/>
                    <a:p>
                      <a:pPr algn="ctr" fontAlgn="b"/>
                      <a:r>
                        <a:rPr lang="en-US" sz="1400" b="0" i="0" u="none" strike="noStrike" dirty="0">
                          <a:solidFill>
                            <a:srgbClr val="000000"/>
                          </a:solidFill>
                          <a:latin typeface="Calibri"/>
                        </a:rPr>
                        <a:t>28</a:t>
                      </a:r>
                    </a:p>
                  </a:txBody>
                  <a:tcPr marL="9526" marR="9526" marT="9525" marB="0" anchor="b">
                    <a:lnL>
                      <a:noFill/>
                    </a:lnL>
                    <a:lnR>
                      <a:noFill/>
                    </a:lnR>
                    <a:lnT>
                      <a:noFill/>
                    </a:lnT>
                    <a:lnB>
                      <a:noFill/>
                    </a:lnB>
                  </a:tcPr>
                </a:tc>
                <a:tc>
                  <a:txBody>
                    <a:bodyPr/>
                    <a:lstStyle/>
                    <a:p>
                      <a:pPr algn="l" fontAlgn="b"/>
                      <a:r>
                        <a:rPr lang="en-US" sz="1400" b="0" i="0" u="none" strike="noStrike" dirty="0">
                          <a:solidFill>
                            <a:srgbClr val="000000"/>
                          </a:solidFill>
                          <a:latin typeface="Calibri"/>
                        </a:rPr>
                        <a:t> $    17,845.61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   </a:t>
                      </a:r>
                    </a:p>
                  </a:txBody>
                  <a:tcPr marL="9526" marR="9526" marT="9525" marB="0" anchor="b">
                    <a:lnL>
                      <a:noFill/>
                    </a:lnL>
                    <a:lnR>
                      <a:noFill/>
                    </a:lnR>
                    <a:lnT>
                      <a:noFill/>
                    </a:lnT>
                    <a:lnB>
                      <a:noFill/>
                    </a:lnB>
                  </a:tcPr>
                </a:tc>
                <a:extLst>
                  <a:ext uri="{0D108BD9-81ED-4DB2-BD59-A6C34878D82A}">
                    <a16:rowId xmlns:a16="http://schemas.microsoft.com/office/drawing/2014/main" val="10003"/>
                  </a:ext>
                </a:extLst>
              </a:tr>
              <a:tr h="277906">
                <a:tc>
                  <a:txBody>
                    <a:bodyPr/>
                    <a:lstStyle/>
                    <a:p>
                      <a:pPr algn="ctr" fontAlgn="b"/>
                      <a:r>
                        <a:rPr lang="en-US" sz="1400" b="0" i="0" u="none" strike="noStrike" dirty="0">
                          <a:solidFill>
                            <a:srgbClr val="000000"/>
                          </a:solidFill>
                          <a:latin typeface="Calibri"/>
                        </a:rPr>
                        <a:t>31</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28,973.12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   </a:t>
                      </a:r>
                    </a:p>
                  </a:txBody>
                  <a:tcPr marL="9526" marR="9526" marT="9525" marB="0" anchor="b">
                    <a:lnL>
                      <a:noFill/>
                    </a:lnL>
                    <a:lnR>
                      <a:noFill/>
                    </a:lnR>
                    <a:lnT>
                      <a:noFill/>
                    </a:lnT>
                    <a:lnB>
                      <a:noFill/>
                    </a:lnB>
                  </a:tcPr>
                </a:tc>
                <a:extLst>
                  <a:ext uri="{0D108BD9-81ED-4DB2-BD59-A6C34878D82A}">
                    <a16:rowId xmlns:a16="http://schemas.microsoft.com/office/drawing/2014/main" val="10004"/>
                  </a:ext>
                </a:extLst>
              </a:tr>
              <a:tr h="277906">
                <a:tc>
                  <a:txBody>
                    <a:bodyPr/>
                    <a:lstStyle/>
                    <a:p>
                      <a:pPr algn="ctr" fontAlgn="b"/>
                      <a:r>
                        <a:rPr lang="en-US" sz="1400" b="1" i="0" u="none" strike="noStrike" dirty="0">
                          <a:solidFill>
                            <a:srgbClr val="000000"/>
                          </a:solidFill>
                          <a:latin typeface="Calibri"/>
                        </a:rPr>
                        <a:t>32</a:t>
                      </a:r>
                    </a:p>
                  </a:txBody>
                  <a:tcPr marL="9526" marR="9526" marT="9525"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 $    31,290.97 </a:t>
                      </a:r>
                    </a:p>
                  </a:txBody>
                  <a:tcPr marL="9526" marR="9526" marT="9525" marB="0" anchor="b">
                    <a:lnL>
                      <a:noFill/>
                    </a:lnL>
                    <a:lnR>
                      <a:noFill/>
                    </a:lnR>
                    <a:lnT>
                      <a:noFill/>
                    </a:lnT>
                    <a:lnB>
                      <a:noFill/>
                    </a:lnB>
                  </a:tcPr>
                </a:tc>
                <a:tc>
                  <a:txBody>
                    <a:bodyPr/>
                    <a:lstStyle/>
                    <a:p>
                      <a:pPr algn="l" fontAlgn="b"/>
                      <a:endParaRPr lang="en-US" sz="1400" b="1"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 $      2,000.00 </a:t>
                      </a:r>
                    </a:p>
                  </a:txBody>
                  <a:tcPr marL="9526" marR="9526" marT="9525" marB="0" anchor="b">
                    <a:lnL>
                      <a:noFill/>
                    </a:lnL>
                    <a:lnR>
                      <a:noFill/>
                    </a:lnR>
                    <a:lnT>
                      <a:noFill/>
                    </a:lnT>
                    <a:lnB>
                      <a:noFill/>
                    </a:lnB>
                  </a:tcPr>
                </a:tc>
                <a:extLst>
                  <a:ext uri="{0D108BD9-81ED-4DB2-BD59-A6C34878D82A}">
                    <a16:rowId xmlns:a16="http://schemas.microsoft.com/office/drawing/2014/main" val="10005"/>
                  </a:ext>
                </a:extLst>
              </a:tr>
              <a:tr h="277906">
                <a:tc>
                  <a:txBody>
                    <a:bodyPr/>
                    <a:lstStyle/>
                    <a:p>
                      <a:pPr algn="ctr" fontAlgn="b"/>
                      <a:r>
                        <a:rPr lang="en-US" sz="1400" b="0" i="0" u="none" strike="noStrike" dirty="0">
                          <a:solidFill>
                            <a:srgbClr val="000000"/>
                          </a:solidFill>
                          <a:latin typeface="Calibri"/>
                        </a:rPr>
                        <a:t>35</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39,417.62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9,012.22 </a:t>
                      </a:r>
                    </a:p>
                  </a:txBody>
                  <a:tcPr marL="9526" marR="9526" marT="9525" marB="0" anchor="b">
                    <a:lnL>
                      <a:noFill/>
                    </a:lnL>
                    <a:lnR>
                      <a:noFill/>
                    </a:lnR>
                    <a:lnT>
                      <a:noFill/>
                    </a:lnT>
                    <a:lnB>
                      <a:noFill/>
                    </a:lnB>
                  </a:tcPr>
                </a:tc>
                <a:extLst>
                  <a:ext uri="{0D108BD9-81ED-4DB2-BD59-A6C34878D82A}">
                    <a16:rowId xmlns:a16="http://schemas.microsoft.com/office/drawing/2014/main" val="10006"/>
                  </a:ext>
                </a:extLst>
              </a:tr>
              <a:tr h="277906">
                <a:tc>
                  <a:txBody>
                    <a:bodyPr/>
                    <a:lstStyle/>
                    <a:p>
                      <a:pPr algn="ctr" fontAlgn="b"/>
                      <a:r>
                        <a:rPr lang="en-US" sz="1400" b="0" i="0" u="none" strike="noStrike" dirty="0">
                          <a:solidFill>
                            <a:srgbClr val="000000"/>
                          </a:solidFill>
                          <a:latin typeface="Calibri"/>
                        </a:rPr>
                        <a:t>38</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49,654.84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17,845.61 </a:t>
                      </a:r>
                    </a:p>
                  </a:txBody>
                  <a:tcPr marL="9526" marR="9526" marT="9525" marB="0" anchor="b">
                    <a:lnL>
                      <a:noFill/>
                    </a:lnL>
                    <a:lnR>
                      <a:noFill/>
                    </a:lnR>
                    <a:lnT>
                      <a:noFill/>
                    </a:lnT>
                    <a:lnB>
                      <a:noFill/>
                    </a:lnB>
                  </a:tcPr>
                </a:tc>
                <a:extLst>
                  <a:ext uri="{0D108BD9-81ED-4DB2-BD59-A6C34878D82A}">
                    <a16:rowId xmlns:a16="http://schemas.microsoft.com/office/drawing/2014/main" val="10007"/>
                  </a:ext>
                </a:extLst>
              </a:tr>
              <a:tr h="277906">
                <a:tc>
                  <a:txBody>
                    <a:bodyPr/>
                    <a:lstStyle/>
                    <a:p>
                      <a:pPr algn="ctr" fontAlgn="b"/>
                      <a:r>
                        <a:rPr lang="en-US" sz="1400" b="0" i="0" u="none" strike="noStrike" dirty="0">
                          <a:solidFill>
                            <a:srgbClr val="000000"/>
                          </a:solidFill>
                          <a:latin typeface="Calibri"/>
                        </a:rPr>
                        <a:t>41</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62,550.80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28,973.12 </a:t>
                      </a:r>
                    </a:p>
                  </a:txBody>
                  <a:tcPr marL="9526" marR="9526" marT="9525" marB="0" anchor="b">
                    <a:lnL>
                      <a:noFill/>
                    </a:lnL>
                    <a:lnR>
                      <a:noFill/>
                    </a:lnR>
                    <a:lnT>
                      <a:noFill/>
                    </a:lnT>
                    <a:lnB>
                      <a:noFill/>
                    </a:lnB>
                  </a:tcPr>
                </a:tc>
                <a:extLst>
                  <a:ext uri="{0D108BD9-81ED-4DB2-BD59-A6C34878D82A}">
                    <a16:rowId xmlns:a16="http://schemas.microsoft.com/office/drawing/2014/main" val="10008"/>
                  </a:ext>
                </a:extLst>
              </a:tr>
              <a:tr h="277906">
                <a:tc>
                  <a:txBody>
                    <a:bodyPr/>
                    <a:lstStyle/>
                    <a:p>
                      <a:pPr algn="ctr" fontAlgn="b"/>
                      <a:r>
                        <a:rPr lang="en-US" sz="1400" b="0" i="0" u="none" strike="noStrike" dirty="0">
                          <a:solidFill>
                            <a:srgbClr val="000000"/>
                          </a:solidFill>
                          <a:latin typeface="Calibri"/>
                        </a:rPr>
                        <a:t>44</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78,796.00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42,990.59 </a:t>
                      </a:r>
                    </a:p>
                  </a:txBody>
                  <a:tcPr marL="9526" marR="9526" marT="9525" marB="0" anchor="b">
                    <a:lnL>
                      <a:noFill/>
                    </a:lnL>
                    <a:lnR>
                      <a:noFill/>
                    </a:lnR>
                    <a:lnT>
                      <a:noFill/>
                    </a:lnT>
                    <a:lnB>
                      <a:noFill/>
                    </a:lnB>
                  </a:tcPr>
                </a:tc>
                <a:extLst>
                  <a:ext uri="{0D108BD9-81ED-4DB2-BD59-A6C34878D82A}">
                    <a16:rowId xmlns:a16="http://schemas.microsoft.com/office/drawing/2014/main" val="10009"/>
                  </a:ext>
                </a:extLst>
              </a:tr>
              <a:tr h="277906">
                <a:tc>
                  <a:txBody>
                    <a:bodyPr/>
                    <a:lstStyle/>
                    <a:p>
                      <a:pPr algn="ctr" fontAlgn="b"/>
                      <a:r>
                        <a:rPr lang="en-US" sz="1400" b="0" i="0" u="none" strike="noStrike" dirty="0">
                          <a:solidFill>
                            <a:srgbClr val="000000"/>
                          </a:solidFill>
                          <a:latin typeface="Calibri"/>
                        </a:rPr>
                        <a:t>47</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99,260.26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60,648.57 </a:t>
                      </a:r>
                    </a:p>
                  </a:txBody>
                  <a:tcPr marL="9526" marR="9526" marT="9525" marB="0" anchor="b">
                    <a:lnL>
                      <a:noFill/>
                    </a:lnL>
                    <a:lnR>
                      <a:noFill/>
                    </a:lnR>
                    <a:lnT>
                      <a:noFill/>
                    </a:lnT>
                    <a:lnB>
                      <a:noFill/>
                    </a:lnB>
                  </a:tcPr>
                </a:tc>
                <a:extLst>
                  <a:ext uri="{0D108BD9-81ED-4DB2-BD59-A6C34878D82A}">
                    <a16:rowId xmlns:a16="http://schemas.microsoft.com/office/drawing/2014/main" val="10010"/>
                  </a:ext>
                </a:extLst>
              </a:tr>
              <a:tr h="277906">
                <a:tc>
                  <a:txBody>
                    <a:bodyPr/>
                    <a:lstStyle/>
                    <a:p>
                      <a:pPr algn="ctr" fontAlgn="b"/>
                      <a:r>
                        <a:rPr lang="en-US" sz="1400" b="1" i="0" u="none" strike="noStrike" dirty="0">
                          <a:solidFill>
                            <a:srgbClr val="000000"/>
                          </a:solidFill>
                          <a:latin typeface="Calibri"/>
                        </a:rPr>
                        <a:t>50</a:t>
                      </a:r>
                    </a:p>
                  </a:txBody>
                  <a:tcPr marL="9526" marR="9526" marT="9525" marB="0" anchor="b">
                    <a:lnL>
                      <a:noFill/>
                    </a:lnL>
                    <a:lnR>
                      <a:noFill/>
                    </a:lnR>
                    <a:lnT>
                      <a:noFill/>
                    </a:lnT>
                    <a:lnB>
                      <a:noFill/>
                    </a:lnB>
                  </a:tcPr>
                </a:tc>
                <a:tc>
                  <a:txBody>
                    <a:bodyPr/>
                    <a:lstStyle/>
                    <a:p>
                      <a:pPr algn="l" fontAlgn="b"/>
                      <a:r>
                        <a:rPr lang="en-US" sz="1400" b="1" i="0" u="none" strike="noStrike">
                          <a:solidFill>
                            <a:srgbClr val="000000"/>
                          </a:solidFill>
                          <a:latin typeface="Calibri"/>
                        </a:rPr>
                        <a:t> $  125,039.35 </a:t>
                      </a:r>
                    </a:p>
                  </a:txBody>
                  <a:tcPr marL="9526" marR="9526" marT="9525" marB="0" anchor="b">
                    <a:lnL>
                      <a:noFill/>
                    </a:lnL>
                    <a:lnR>
                      <a:noFill/>
                    </a:lnR>
                    <a:lnT>
                      <a:noFill/>
                    </a:lnT>
                    <a:lnB>
                      <a:noFill/>
                    </a:lnB>
                  </a:tcPr>
                </a:tc>
                <a:tc>
                  <a:txBody>
                    <a:bodyPr/>
                    <a:lstStyle/>
                    <a:p>
                      <a:pPr algn="l" fontAlgn="b"/>
                      <a:endParaRPr lang="en-US" sz="1400" b="1"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 $    82,892.53 </a:t>
                      </a:r>
                    </a:p>
                  </a:txBody>
                  <a:tcPr marL="9526" marR="9526" marT="9525" marB="0" anchor="b">
                    <a:lnL>
                      <a:noFill/>
                    </a:lnL>
                    <a:lnR>
                      <a:noFill/>
                    </a:lnR>
                    <a:lnT>
                      <a:noFill/>
                    </a:lnT>
                    <a:lnB>
                      <a:noFill/>
                    </a:lnB>
                  </a:tcPr>
                </a:tc>
                <a:extLst>
                  <a:ext uri="{0D108BD9-81ED-4DB2-BD59-A6C34878D82A}">
                    <a16:rowId xmlns:a16="http://schemas.microsoft.com/office/drawing/2014/main" val="10011"/>
                  </a:ext>
                </a:extLst>
              </a:tr>
              <a:tr h="277906">
                <a:tc>
                  <a:txBody>
                    <a:bodyPr/>
                    <a:lstStyle/>
                    <a:p>
                      <a:pPr algn="ctr" fontAlgn="b"/>
                      <a:r>
                        <a:rPr lang="en-US" sz="1400" b="0" i="0" u="none" strike="noStrike" dirty="0">
                          <a:solidFill>
                            <a:srgbClr val="000000"/>
                          </a:solidFill>
                          <a:latin typeface="Calibri"/>
                        </a:rPr>
                        <a:t>53</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157,513.56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110,913.51 </a:t>
                      </a:r>
                    </a:p>
                  </a:txBody>
                  <a:tcPr marL="9526" marR="9526" marT="9525" marB="0" anchor="b">
                    <a:lnL>
                      <a:noFill/>
                    </a:lnL>
                    <a:lnR>
                      <a:noFill/>
                    </a:lnR>
                    <a:lnT>
                      <a:noFill/>
                    </a:lnT>
                    <a:lnB>
                      <a:noFill/>
                    </a:lnB>
                  </a:tcPr>
                </a:tc>
                <a:extLst>
                  <a:ext uri="{0D108BD9-81ED-4DB2-BD59-A6C34878D82A}">
                    <a16:rowId xmlns:a16="http://schemas.microsoft.com/office/drawing/2014/main" val="10012"/>
                  </a:ext>
                </a:extLst>
              </a:tr>
              <a:tr h="277906">
                <a:tc>
                  <a:txBody>
                    <a:bodyPr/>
                    <a:lstStyle/>
                    <a:p>
                      <a:pPr algn="ctr" fontAlgn="b"/>
                      <a:r>
                        <a:rPr lang="en-US" sz="1400" b="0" i="0" u="none" strike="noStrike" dirty="0">
                          <a:solidFill>
                            <a:srgbClr val="000000"/>
                          </a:solidFill>
                          <a:latin typeface="Calibri"/>
                        </a:rPr>
                        <a:t>56</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198,421.73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146,211.88 </a:t>
                      </a:r>
                    </a:p>
                  </a:txBody>
                  <a:tcPr marL="9526" marR="9526" marT="9525" marB="0" anchor="b">
                    <a:lnL>
                      <a:noFill/>
                    </a:lnL>
                    <a:lnR>
                      <a:noFill/>
                    </a:lnR>
                    <a:lnT>
                      <a:noFill/>
                    </a:lnT>
                    <a:lnB>
                      <a:noFill/>
                    </a:lnB>
                  </a:tcPr>
                </a:tc>
                <a:extLst>
                  <a:ext uri="{0D108BD9-81ED-4DB2-BD59-A6C34878D82A}">
                    <a16:rowId xmlns:a16="http://schemas.microsoft.com/office/drawing/2014/main" val="10013"/>
                  </a:ext>
                </a:extLst>
              </a:tr>
              <a:tr h="277906">
                <a:tc>
                  <a:txBody>
                    <a:bodyPr/>
                    <a:lstStyle/>
                    <a:p>
                      <a:pPr algn="ctr" fontAlgn="b"/>
                      <a:r>
                        <a:rPr lang="en-US" sz="1400" b="0" i="0" u="none" strike="noStrike" dirty="0">
                          <a:solidFill>
                            <a:srgbClr val="000000"/>
                          </a:solidFill>
                          <a:latin typeface="Calibri"/>
                        </a:rPr>
                        <a:t>59</a:t>
                      </a: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249,954.23 </a:t>
                      </a:r>
                    </a:p>
                  </a:txBody>
                  <a:tcPr marL="9526" marR="9526" marT="9525" marB="0" anchor="b">
                    <a:lnL>
                      <a:noFill/>
                    </a:lnL>
                    <a:lnR>
                      <a:noFill/>
                    </a:lnR>
                    <a:lnT>
                      <a:noFill/>
                    </a:lnT>
                    <a:lnB>
                      <a:noFill/>
                    </a:lnB>
                  </a:tcPr>
                </a:tc>
                <a:tc>
                  <a:txBody>
                    <a:bodyPr/>
                    <a:lstStyle/>
                    <a:p>
                      <a:pPr algn="l" fontAlgn="b"/>
                      <a:endParaRPr lang="en-US" sz="1400" b="0" i="0" u="none" strike="noStrike" dirty="0">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dirty="0">
                          <a:solidFill>
                            <a:srgbClr val="000000"/>
                          </a:solidFill>
                          <a:latin typeface="Calibri"/>
                        </a:rPr>
                        <a:t> $  190,677.66 </a:t>
                      </a:r>
                    </a:p>
                  </a:txBody>
                  <a:tcPr marL="9526" marR="9526" marT="9525" marB="0" anchor="b">
                    <a:lnL>
                      <a:noFill/>
                    </a:lnL>
                    <a:lnR>
                      <a:noFill/>
                    </a:lnR>
                    <a:lnT>
                      <a:noFill/>
                    </a:lnT>
                    <a:lnB>
                      <a:noFill/>
                    </a:lnB>
                  </a:tcPr>
                </a:tc>
                <a:extLst>
                  <a:ext uri="{0D108BD9-81ED-4DB2-BD59-A6C34878D82A}">
                    <a16:rowId xmlns:a16="http://schemas.microsoft.com/office/drawing/2014/main" val="10014"/>
                  </a:ext>
                </a:extLst>
              </a:tr>
              <a:tr h="277906">
                <a:tc>
                  <a:txBody>
                    <a:bodyPr/>
                    <a:lstStyle/>
                    <a:p>
                      <a:pPr algn="ctr" fontAlgn="b"/>
                      <a:r>
                        <a:rPr lang="en-US" sz="1400" b="0" i="0" u="none" strike="noStrike" dirty="0">
                          <a:solidFill>
                            <a:srgbClr val="000000"/>
                          </a:solidFill>
                          <a:latin typeface="Calibri"/>
                        </a:rPr>
                        <a:t>62</a:t>
                      </a:r>
                    </a:p>
                  </a:txBody>
                  <a:tcPr marL="9526" marR="9526" marT="9525" marB="0" anchor="b">
                    <a:lnL>
                      <a:noFill/>
                    </a:lnL>
                    <a:lnR>
                      <a:noFill/>
                    </a:lnR>
                    <a:lnT>
                      <a:noFill/>
                    </a:lnT>
                    <a:lnB>
                      <a:noFill/>
                    </a:lnB>
                  </a:tcPr>
                </a:tc>
                <a:tc>
                  <a:txBody>
                    <a:bodyPr/>
                    <a:lstStyle/>
                    <a:p>
                      <a:pPr algn="l" fontAlgn="b"/>
                      <a:r>
                        <a:rPr lang="en-US" sz="1400" b="0" i="0" u="none" strike="noStrike" dirty="0">
                          <a:solidFill>
                            <a:srgbClr val="000000"/>
                          </a:solidFill>
                          <a:latin typeface="Calibri"/>
                        </a:rPr>
                        <a:t> $  314,870.34 </a:t>
                      </a:r>
                    </a:p>
                  </a:txBody>
                  <a:tcPr marL="9526" marR="9526" marT="9525" marB="0" anchor="b">
                    <a:lnL>
                      <a:noFill/>
                    </a:lnL>
                    <a:lnR>
                      <a:noFill/>
                    </a:lnR>
                    <a:lnT>
                      <a:noFill/>
                    </a:lnT>
                    <a:lnB>
                      <a:noFill/>
                    </a:lnB>
                  </a:tcPr>
                </a:tc>
                <a:tc>
                  <a:txBody>
                    <a:bodyPr/>
                    <a:lstStyle/>
                    <a:p>
                      <a:pPr algn="l" fontAlgn="b"/>
                      <a:endParaRPr lang="en-US" sz="1400" b="0" i="0" u="none" strike="noStrike">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0" i="0" u="none" strike="noStrike">
                          <a:solidFill>
                            <a:srgbClr val="000000"/>
                          </a:solidFill>
                          <a:latin typeface="Calibri"/>
                        </a:rPr>
                        <a:t> $  246,691.74 </a:t>
                      </a:r>
                    </a:p>
                  </a:txBody>
                  <a:tcPr marL="9526" marR="9526" marT="9525" marB="0" anchor="b">
                    <a:lnL>
                      <a:noFill/>
                    </a:lnL>
                    <a:lnR>
                      <a:noFill/>
                    </a:lnR>
                    <a:lnT>
                      <a:noFill/>
                    </a:lnT>
                    <a:lnB>
                      <a:noFill/>
                    </a:lnB>
                  </a:tcPr>
                </a:tc>
                <a:extLst>
                  <a:ext uri="{0D108BD9-81ED-4DB2-BD59-A6C34878D82A}">
                    <a16:rowId xmlns:a16="http://schemas.microsoft.com/office/drawing/2014/main" val="10015"/>
                  </a:ext>
                </a:extLst>
              </a:tr>
              <a:tr h="277906">
                <a:tc>
                  <a:txBody>
                    <a:bodyPr/>
                    <a:lstStyle/>
                    <a:p>
                      <a:pPr algn="ctr" fontAlgn="b"/>
                      <a:r>
                        <a:rPr lang="en-US" sz="1400" b="1" i="0" u="none" strike="noStrike" dirty="0">
                          <a:solidFill>
                            <a:srgbClr val="000000"/>
                          </a:solidFill>
                          <a:latin typeface="Calibri"/>
                        </a:rPr>
                        <a:t>65</a:t>
                      </a:r>
                    </a:p>
                  </a:txBody>
                  <a:tcPr marL="9526" marR="9526" marT="9525"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 $  396,645.95 </a:t>
                      </a:r>
                    </a:p>
                  </a:txBody>
                  <a:tcPr marL="9526" marR="9526" marT="9525" marB="0" anchor="b">
                    <a:lnL>
                      <a:noFill/>
                    </a:lnL>
                    <a:lnR>
                      <a:noFill/>
                    </a:lnR>
                    <a:lnT>
                      <a:noFill/>
                    </a:lnT>
                    <a:lnB>
                      <a:noFill/>
                    </a:lnB>
                  </a:tcPr>
                </a:tc>
                <a:tc>
                  <a:txBody>
                    <a:bodyPr/>
                    <a:lstStyle/>
                    <a:p>
                      <a:pPr algn="l" fontAlgn="b"/>
                      <a:endParaRPr lang="en-US" sz="1400" b="1" i="0" u="none" strike="noStrike" dirty="0">
                        <a:solidFill>
                          <a:srgbClr val="000000"/>
                        </a:solidFill>
                        <a:latin typeface="Calibri"/>
                      </a:endParaRPr>
                    </a:p>
                  </a:txBody>
                  <a:tcPr marL="9526" marR="9526" marT="9525" marB="0" anchor="b">
                    <a:lnL>
                      <a:noFill/>
                    </a:lnL>
                    <a:lnR>
                      <a:noFill/>
                    </a:lnR>
                    <a:lnT>
                      <a:noFill/>
                    </a:lnT>
                    <a:lnB>
                      <a:noFill/>
                    </a:lnB>
                  </a:tcPr>
                </a:tc>
                <a:tc>
                  <a:txBody>
                    <a:bodyPr/>
                    <a:lstStyle/>
                    <a:p>
                      <a:pPr algn="l" fontAlgn="b"/>
                      <a:r>
                        <a:rPr lang="en-US" sz="1400" b="1" i="0" u="none" strike="noStrike" dirty="0">
                          <a:solidFill>
                            <a:srgbClr val="000000"/>
                          </a:solidFill>
                          <a:latin typeface="Calibri"/>
                        </a:rPr>
                        <a:t> $  317,253.34 </a:t>
                      </a:r>
                    </a:p>
                  </a:txBody>
                  <a:tcPr marL="9526" marR="9526" marT="9525" marB="0" anchor="b">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12360" name="TextBox 8"/>
          <p:cNvSpPr txBox="1">
            <a:spLocks noChangeArrowheads="1"/>
          </p:cNvSpPr>
          <p:nvPr/>
        </p:nvSpPr>
        <p:spPr bwMode="auto">
          <a:xfrm>
            <a:off x="5257800" y="2270125"/>
            <a:ext cx="3733800" cy="3140075"/>
          </a:xfrm>
          <a:prstGeom prst="rect">
            <a:avLst/>
          </a:prstGeom>
          <a:noFill/>
          <a:ln w="9525">
            <a:noFill/>
            <a:miter lim="800000"/>
            <a:headEnd/>
            <a:tailEnd/>
          </a:ln>
        </p:spPr>
        <p:txBody>
          <a:bodyPr>
            <a:spAutoFit/>
          </a:bodyPr>
          <a:lstStyle/>
          <a:p>
            <a:pPr>
              <a:buFont typeface="Wingdings" pitchFamily="2" charset="2"/>
              <a:buChar char="Ø"/>
            </a:pPr>
            <a:r>
              <a:rPr lang="en-US" dirty="0"/>
              <a:t>  What if you save $2,000 per year for 10 years, starting at age 22 and get an 8% rate of return?</a:t>
            </a:r>
          </a:p>
          <a:p>
            <a:pPr>
              <a:buFont typeface="Wingdings" pitchFamily="2" charset="2"/>
              <a:buChar char="Ø"/>
            </a:pPr>
            <a:endParaRPr lang="en-US" dirty="0"/>
          </a:p>
          <a:p>
            <a:pPr>
              <a:buFont typeface="Wingdings" pitchFamily="2" charset="2"/>
              <a:buChar char="Ø"/>
            </a:pPr>
            <a:r>
              <a:rPr lang="en-US" dirty="0"/>
              <a:t>  What if you save $2,000 per year from the age of 32 until age 65?</a:t>
            </a:r>
          </a:p>
          <a:p>
            <a:pPr>
              <a:buFont typeface="Wingdings" pitchFamily="2" charset="2"/>
              <a:buChar char="Ø"/>
            </a:pPr>
            <a:endParaRPr lang="en-US" dirty="0"/>
          </a:p>
          <a:p>
            <a:pPr>
              <a:buFont typeface="Wingdings" pitchFamily="2" charset="2"/>
              <a:buChar char="Ø"/>
            </a:pPr>
            <a:r>
              <a:rPr lang="en-US" dirty="0"/>
              <a:t>  Its not easy to sacrifice lifestyle, but the long term rewards are significant.</a:t>
            </a:r>
          </a:p>
        </p:txBody>
      </p:sp>
      <p:sp>
        <p:nvSpPr>
          <p:cNvPr id="8" name="Right Arrow 7"/>
          <p:cNvSpPr/>
          <p:nvPr/>
        </p:nvSpPr>
        <p:spPr>
          <a:xfrm>
            <a:off x="0" y="2971800"/>
            <a:ext cx="14478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50" dirty="0">
                <a:solidFill>
                  <a:schemeClr val="tx1"/>
                </a:solidFill>
              </a:rPr>
              <a:t>No More Saving!</a:t>
            </a:r>
          </a:p>
        </p:txBody>
      </p:sp>
      <p:graphicFrame>
        <p:nvGraphicFramePr>
          <p:cNvPr id="9" name="Table 8"/>
          <p:cNvGraphicFramePr>
            <a:graphicFrameLocks noGrp="1"/>
          </p:cNvGraphicFramePr>
          <p:nvPr>
            <p:extLst>
              <p:ext uri="{D42A27DB-BD31-4B8C-83A1-F6EECF244321}">
                <p14:modId xmlns:p14="http://schemas.microsoft.com/office/powerpoint/2010/main" val="2995957737"/>
              </p:ext>
            </p:extLst>
          </p:nvPr>
        </p:nvGraphicFramePr>
        <p:xfrm>
          <a:off x="1100138" y="6629400"/>
          <a:ext cx="7205662" cy="259080"/>
        </p:xfrm>
        <a:graphic>
          <a:graphicData uri="http://schemas.openxmlformats.org/drawingml/2006/table">
            <a:tbl>
              <a:tblPr/>
              <a:tblGrid>
                <a:gridCol w="7205662">
                  <a:extLst>
                    <a:ext uri="{9D8B030D-6E8A-4147-A177-3AD203B41FA5}">
                      <a16:colId xmlns:a16="http://schemas.microsoft.com/office/drawing/2014/main" val="20000"/>
                    </a:ext>
                  </a:extLst>
                </a:gridCol>
              </a:tblGrid>
              <a:tr h="228600">
                <a:tc>
                  <a:txBody>
                    <a:bodyPr/>
                    <a:lstStyle/>
                    <a:p>
                      <a:r>
                        <a:rPr lang="en-US" sz="1100" dirty="0"/>
                        <a:t>This is</a:t>
                      </a:r>
                      <a:r>
                        <a:rPr lang="en-US" sz="1100" baseline="0" dirty="0"/>
                        <a:t> a hypothetical example and is not representative of any specific investment. Your results will vary.</a:t>
                      </a:r>
                      <a:endParaRPr lang="en-US" sz="1100"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
        <p:nvSpPr>
          <p:cNvPr id="2" name="Title 1">
            <a:extLst>
              <a:ext uri="{FF2B5EF4-FFF2-40B4-BE49-F238E27FC236}">
                <a16:creationId xmlns:a16="http://schemas.microsoft.com/office/drawing/2014/main" id="{6B6F4EB8-2FD7-7CDF-63EF-279ACF0240CE}"/>
              </a:ext>
            </a:extLst>
          </p:cNvPr>
          <p:cNvSpPr>
            <a:spLocks noGrp="1"/>
          </p:cNvSpPr>
          <p:nvPr>
            <p:ph type="title"/>
          </p:nvPr>
        </p:nvSpPr>
        <p:spPr>
          <a:xfrm>
            <a:off x="609600" y="365126"/>
            <a:ext cx="7372350" cy="1311276"/>
          </a:xfrm>
        </p:spPr>
        <p:txBody>
          <a:bodyPr/>
          <a:lstStyle/>
          <a:p>
            <a:r>
              <a:rPr lang="en-US" dirty="0"/>
              <a:t>The Power of Saving: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Box 7"/>
          <p:cNvSpPr txBox="1">
            <a:spLocks noChangeArrowheads="1"/>
          </p:cNvSpPr>
          <p:nvPr/>
        </p:nvSpPr>
        <p:spPr bwMode="auto">
          <a:xfrm>
            <a:off x="533400" y="1905000"/>
            <a:ext cx="3810000" cy="2677656"/>
          </a:xfrm>
          <a:prstGeom prst="rect">
            <a:avLst/>
          </a:prstGeom>
          <a:noFill/>
          <a:ln w="9525">
            <a:noFill/>
            <a:miter lim="800000"/>
            <a:headEnd/>
            <a:tailEnd/>
          </a:ln>
        </p:spPr>
        <p:txBody>
          <a:bodyPr wrap="square">
            <a:spAutoFit/>
          </a:bodyPr>
          <a:lstStyle/>
          <a:p>
            <a:pPr>
              <a:buFont typeface="Wingdings" pitchFamily="2" charset="2"/>
              <a:buChar char="Ø"/>
            </a:pPr>
            <a:r>
              <a:rPr lang="en-US" sz="2400" dirty="0"/>
              <a:t>  Non – Qualified, Brokerage or Taxable Acct</a:t>
            </a:r>
          </a:p>
          <a:p>
            <a:pPr>
              <a:buFont typeface="Wingdings" pitchFamily="2" charset="2"/>
              <a:buChar char="Ø"/>
            </a:pPr>
            <a:endParaRPr lang="en-US" sz="2400" dirty="0"/>
          </a:p>
          <a:p>
            <a:pPr>
              <a:buFont typeface="Wingdings" pitchFamily="2" charset="2"/>
              <a:buChar char="Ø"/>
            </a:pPr>
            <a:r>
              <a:rPr lang="en-US" sz="2400" dirty="0"/>
              <a:t>  Pre – Tax Vehicles</a:t>
            </a:r>
          </a:p>
          <a:p>
            <a:pPr lvl="2">
              <a:buFont typeface="Wingdings" pitchFamily="2" charset="2"/>
              <a:buChar char="Ø"/>
            </a:pPr>
            <a:r>
              <a:rPr lang="en-US" dirty="0"/>
              <a:t>  401(k) / 403(b) / 457</a:t>
            </a:r>
          </a:p>
          <a:p>
            <a:pPr lvl="2">
              <a:buFont typeface="Wingdings" pitchFamily="2" charset="2"/>
              <a:buChar char="Ø"/>
            </a:pPr>
            <a:r>
              <a:rPr lang="en-US" dirty="0"/>
              <a:t>  SEP / SIMPLE / IRA</a:t>
            </a:r>
          </a:p>
          <a:p>
            <a:pPr lvl="2">
              <a:buFont typeface="Wingdings" pitchFamily="2" charset="2"/>
              <a:buChar char="Ø"/>
            </a:pPr>
            <a:endParaRPr lang="en-US" dirty="0"/>
          </a:p>
          <a:p>
            <a:r>
              <a:rPr lang="en-US" dirty="0"/>
              <a:t>  </a:t>
            </a:r>
          </a:p>
        </p:txBody>
      </p:sp>
      <p:sp>
        <p:nvSpPr>
          <p:cNvPr id="2" name="Rectangle 1"/>
          <p:cNvSpPr/>
          <p:nvPr/>
        </p:nvSpPr>
        <p:spPr>
          <a:xfrm>
            <a:off x="76200" y="5486402"/>
            <a:ext cx="8839200" cy="1200329"/>
          </a:xfrm>
          <a:prstGeom prst="rect">
            <a:avLst/>
          </a:prstGeom>
        </p:spPr>
        <p:txBody>
          <a:bodyPr wrap="square">
            <a:spAutoFit/>
          </a:bodyPr>
          <a:lstStyle/>
          <a:p>
            <a:pPr>
              <a:defRPr/>
            </a:pPr>
            <a:r>
              <a:rPr lang="en-US" sz="1200" b="1" i="1" dirty="0"/>
              <a:t>Traditional IRA account owners should consider the tax ramifications, age and income restrictions in regards to executing a conversion from a Traditional IRA to a Roth IRA. The converted amount is generally subject to income taxation. The Roth IRA offers tax deferral on any earnings in the account. Withdrawals from the account may be tax free, as long as they are considered qualified. Limitations and restrictions may apply. Withdrawals prior to age 59 may result in a 10% IRS penalty tax. Future tax laws can change at any time and may impact the benefits of Roth IRAs. Their tax treatment may change.</a:t>
            </a:r>
          </a:p>
        </p:txBody>
      </p:sp>
      <p:sp>
        <p:nvSpPr>
          <p:cNvPr id="3" name="Rectangle 2"/>
          <p:cNvSpPr/>
          <p:nvPr/>
        </p:nvSpPr>
        <p:spPr>
          <a:xfrm>
            <a:off x="4607257" y="1905002"/>
            <a:ext cx="4572000" cy="2585323"/>
          </a:xfrm>
          <a:prstGeom prst="rect">
            <a:avLst/>
          </a:prstGeom>
        </p:spPr>
        <p:txBody>
          <a:bodyPr>
            <a:spAutoFit/>
          </a:bodyPr>
          <a:lstStyle/>
          <a:p>
            <a:pPr>
              <a:buFont typeface="Wingdings" pitchFamily="2" charset="2"/>
              <a:buChar char="Ø"/>
            </a:pPr>
            <a:r>
              <a:rPr lang="en-US" sz="2400" dirty="0"/>
              <a:t> Roth  Vehicles</a:t>
            </a:r>
          </a:p>
          <a:p>
            <a:pPr lvl="2">
              <a:buFont typeface="Wingdings" pitchFamily="2" charset="2"/>
              <a:buChar char="Ø"/>
            </a:pPr>
            <a:r>
              <a:rPr lang="en-US" dirty="0"/>
              <a:t>  Roth 401(k), 403(b), 457</a:t>
            </a:r>
          </a:p>
          <a:p>
            <a:pPr lvl="2">
              <a:buFont typeface="Wingdings" pitchFamily="2" charset="2"/>
              <a:buChar char="Ø"/>
            </a:pPr>
            <a:r>
              <a:rPr lang="en-US" dirty="0"/>
              <a:t>  Roth IRA</a:t>
            </a:r>
          </a:p>
          <a:p>
            <a:r>
              <a:rPr lang="en-US" sz="2400" dirty="0"/>
              <a:t>  </a:t>
            </a:r>
          </a:p>
          <a:p>
            <a:pPr>
              <a:buFont typeface="Wingdings" pitchFamily="2" charset="2"/>
              <a:buChar char="Ø"/>
            </a:pPr>
            <a:r>
              <a:rPr lang="en-US" sz="2400" dirty="0"/>
              <a:t> Which is Better?</a:t>
            </a:r>
          </a:p>
          <a:p>
            <a:pPr>
              <a:buFont typeface="Wingdings" pitchFamily="2" charset="2"/>
              <a:buChar char="Ø"/>
            </a:pPr>
            <a:endParaRPr lang="en-US" sz="2400" dirty="0"/>
          </a:p>
          <a:p>
            <a:endParaRPr lang="en-US" sz="2400" dirty="0"/>
          </a:p>
        </p:txBody>
      </p:sp>
      <p:sp>
        <p:nvSpPr>
          <p:cNvPr id="4" name="Title 3">
            <a:extLst>
              <a:ext uri="{FF2B5EF4-FFF2-40B4-BE49-F238E27FC236}">
                <a16:creationId xmlns:a16="http://schemas.microsoft.com/office/drawing/2014/main" id="{9C210F53-2696-EC72-4C8C-EB588E0170BF}"/>
              </a:ext>
            </a:extLst>
          </p:cNvPr>
          <p:cNvSpPr>
            <a:spLocks noGrp="1"/>
          </p:cNvSpPr>
          <p:nvPr>
            <p:ph type="title"/>
          </p:nvPr>
        </p:nvSpPr>
        <p:spPr>
          <a:xfrm>
            <a:off x="609600" y="365125"/>
            <a:ext cx="7372350" cy="1311275"/>
          </a:xfrm>
        </p:spPr>
        <p:txBody>
          <a:bodyPr/>
          <a:lstStyle/>
          <a:p>
            <a:r>
              <a:rPr lang="en-US" dirty="0"/>
              <a:t>Accounts for Saving:</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5666</TotalTime>
  <Words>6791</Words>
  <Application>Microsoft Office PowerPoint</Application>
  <PresentationFormat>On-screen Show (4:3)</PresentationFormat>
  <Paragraphs>423</Paragraphs>
  <Slides>16</Slides>
  <Notes>16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16</vt:i4>
      </vt:variant>
    </vt:vector>
  </HeadingPairs>
  <TitlesOfParts>
    <vt:vector size="27" baseType="lpstr">
      <vt:lpstr>Aptos</vt:lpstr>
      <vt:lpstr>Arial</vt:lpstr>
      <vt:lpstr>Calibri</vt:lpstr>
      <vt:lpstr>Calibri Light</vt:lpstr>
      <vt:lpstr>Courier New</vt:lpstr>
      <vt:lpstr>Palatino Linotype</vt:lpstr>
      <vt:lpstr>Proforma Bold</vt:lpstr>
      <vt:lpstr>Proforma Book</vt:lpstr>
      <vt:lpstr>Wingdings</vt:lpstr>
      <vt:lpstr>Default Design</vt:lpstr>
      <vt:lpstr>Office Theme</vt:lpstr>
      <vt:lpstr>PowerPoint Presentation</vt:lpstr>
      <vt:lpstr>Outline:</vt:lpstr>
      <vt:lpstr>Who are We?  How Do I Help?</vt:lpstr>
      <vt:lpstr>Establish Goals:</vt:lpstr>
      <vt:lpstr>Cash Reserves:</vt:lpstr>
      <vt:lpstr>Debt Management:</vt:lpstr>
      <vt:lpstr>Insurance:</vt:lpstr>
      <vt:lpstr>The Power of Saving:</vt:lpstr>
      <vt:lpstr>Accounts for Saving:</vt:lpstr>
      <vt:lpstr>Investing 101:</vt:lpstr>
      <vt:lpstr>Investing 201:</vt:lpstr>
      <vt:lpstr>Estate Planning:</vt:lpstr>
      <vt:lpstr>Knowing Your Financial Professionals:</vt:lpstr>
      <vt:lpstr>PowerPoint Presentation</vt:lpstr>
      <vt:lpstr>PowerPoint Presentation</vt:lpstr>
      <vt:lpstr>PowerPoint Presentation</vt:lpstr>
    </vt:vector>
  </TitlesOfParts>
  <Company>American Express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dc:creator>
  <cp:lastModifiedBy>Mark Porter</cp:lastModifiedBy>
  <cp:revision>165</cp:revision>
  <cp:lastPrinted>2022-03-02T17:45:28Z</cp:lastPrinted>
  <dcterms:created xsi:type="dcterms:W3CDTF">2006-07-12T16:28:17Z</dcterms:created>
  <dcterms:modified xsi:type="dcterms:W3CDTF">2024-07-01T16:58:00Z</dcterms:modified>
</cp:coreProperties>
</file>