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17" r:id="rId2"/>
    <p:sldId id="338" r:id="rId3"/>
    <p:sldId id="273" r:id="rId4"/>
    <p:sldId id="274" r:id="rId5"/>
    <p:sldId id="275" r:id="rId6"/>
    <p:sldId id="276" r:id="rId7"/>
    <p:sldId id="277" r:id="rId8"/>
    <p:sldId id="339" r:id="rId9"/>
    <p:sldId id="323" r:id="rId10"/>
    <p:sldId id="324"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5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2" autoAdjust="0"/>
    <p:restoredTop sz="56169" autoAdjust="0"/>
  </p:normalViewPr>
  <p:slideViewPr>
    <p:cSldViewPr snapToGrid="0">
      <p:cViewPr varScale="1">
        <p:scale>
          <a:sx n="59" d="100"/>
          <a:sy n="59" d="100"/>
        </p:scale>
        <p:origin x="-780" y="-90"/>
      </p:cViewPr>
      <p:guideLst>
        <p:guide orient="horz" pos="1656"/>
        <p:guide pos="3840"/>
      </p:guideLst>
    </p:cSldViewPr>
  </p:slideViewPr>
  <p:notesTextViewPr>
    <p:cViewPr>
      <p:scale>
        <a:sx n="3" d="2"/>
        <a:sy n="3" d="2"/>
      </p:scale>
      <p:origin x="0" y="0"/>
    </p:cViewPr>
  </p:notesTextViewPr>
  <p:sorterViewPr>
    <p:cViewPr>
      <p:scale>
        <a:sx n="100" d="100"/>
        <a:sy n="100" d="100"/>
      </p:scale>
      <p:origin x="0" y="-102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6/6/2019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Great, well thanks again for taking the time to come today.  I’m now passing around a comment card.  I’d ask that you please fill this out to give me some feedback on how I did today.</a:t>
            </a:r>
          </a:p>
          <a:p>
            <a:pPr eaLnBrk="1" hangingPunct="1">
              <a:spcBef>
                <a:spcPct val="0"/>
              </a:spcBef>
            </a:pPr>
            <a:endParaRPr lang="en-US" dirty="0"/>
          </a:p>
          <a:p>
            <a:pPr eaLnBrk="1" hangingPunct="1">
              <a:spcBef>
                <a:spcPct val="0"/>
              </a:spcBef>
            </a:pPr>
            <a:r>
              <a:rPr lang="en-US" dirty="0"/>
              <a:t>I love speaking to groups like this, so if you are part of a group you’d like me to speak to, please indicate that on the comment card</a:t>
            </a:r>
          </a:p>
          <a:p>
            <a:pPr eaLnBrk="1" hangingPunct="1">
              <a:spcBef>
                <a:spcPct val="0"/>
              </a:spcBef>
            </a:pPr>
            <a:endParaRPr lang="en-US" dirty="0"/>
          </a:p>
          <a:p>
            <a:pPr eaLnBrk="1" hangingPunct="1">
              <a:spcBef>
                <a:spcPct val="0"/>
              </a:spcBef>
            </a:pPr>
            <a:r>
              <a:rPr lang="en-US" dirty="0"/>
              <a:t>Finally, if you’d like to speak with me one on one, if you have some more specific questions you’d like me to answer, please indicate that on the comment card as well.</a:t>
            </a:r>
          </a:p>
          <a:p>
            <a:pPr eaLnBrk="1" hangingPunct="1">
              <a:spcBef>
                <a:spcPct val="0"/>
              </a:spcBef>
            </a:pPr>
            <a:endParaRPr lang="en-US" dirty="0"/>
          </a:p>
          <a:p>
            <a:pPr eaLnBrk="1" hangingPunct="1">
              <a:spcBef>
                <a:spcPct val="0"/>
              </a:spcBef>
            </a:pPr>
            <a:r>
              <a:rPr lang="en-US" dirty="0"/>
              <a:t>Thank you and have a great night!</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41CB42-5DD4-4F03-8C4C-F80AB6A79441}" type="slidenum">
              <a:rPr lang="en-US" smtClean="0"/>
              <a:pPr/>
              <a:t>10</a:t>
            </a:fld>
            <a:endParaRPr lang="en-US"/>
          </a:p>
        </p:txBody>
      </p:sp>
    </p:spTree>
    <p:extLst>
      <p:ext uri="{BB962C8B-B14F-4D97-AF65-F5344CB8AC3E}">
        <p14:creationId xmlns:p14="http://schemas.microsoft.com/office/powerpoint/2010/main" val="1817196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started, I’d like to tell you a little bit about myself, why I am here and where I’ve got the background to tell you what I’m about to tell you.</a:t>
            </a:r>
          </a:p>
          <a:p>
            <a:endParaRPr lang="en-US" dirty="0"/>
          </a:p>
          <a:p>
            <a:r>
              <a:rPr lang="en-US" dirty="0"/>
              <a:t>I grew up in Canton Ohio and came out to Cambridge to attend MIT in 2002.  I graduated from Sloan undergraduate in 2005 and joined a Fortune 500 financial planning firm.  In 2008, I became one of the youngest people to become a CERTIFIED FINANCIAL PLANNER</a:t>
            </a:r>
            <a:r>
              <a:rPr lang="en-US" baseline="30000" dirty="0"/>
              <a:t>TM</a:t>
            </a:r>
            <a:r>
              <a:rPr lang="en-US" dirty="0"/>
              <a:t> Practitioner and followed that with the CFA designation in 2011.  Later in 2011, I left the larger company to start my own independent practice.  In 2017, I reconnected with the MIT community by partnering my independent practice with the MITFCU to make my services available to their members.  </a:t>
            </a:r>
          </a:p>
          <a:p>
            <a:endParaRPr lang="en-US" dirty="0"/>
          </a:p>
          <a:p>
            <a:r>
              <a:rPr lang="en-US" dirty="0"/>
              <a:t>I’ve spent a lot of time volunteering at MIT and the Boy Scouts through the years, though now most of my volunteer hours go into being a Selectman in Canton, Mass.  </a:t>
            </a:r>
          </a:p>
          <a:p>
            <a:endParaRPr lang="en-US" dirty="0"/>
          </a:p>
          <a:p>
            <a:r>
              <a:rPr lang="en-US" dirty="0"/>
              <a:t>I work with my clients in two primary ways: Through Financial Planning and implementation.  When I serve as a client’s Financial Planner, my job is to analyze their situation and give them advice to increase their chance of reaching their financial goals, such as retirement, a home purchase or funding a college education.  When I help clients through implementation, I help them directly by investing their money or helping them get an insurance policy.  Some of my clients use me for one of these services, but many choose both.</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3502115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government in the United States raises money through taxes in many ways.  The Federal government taxes your income.  States and local governments may tax your income, property and purchases (sales tax).  The Federal income tax is progressive, meaning that the more you earn, the higher the rate you pay.  These higher rates are applied to your marginal income (meaning the next dollar you earn).  The first dollar you earn is taxed at the same rate as everyone else in the country, regardless of income, however the hundred thousandth dollar or millionth dollar is taxed at a higher rate.  Getting a raise and “moving up a tax bracket” doesn’t subject your entire income to the higher rate, just the extra money you earn.</a:t>
            </a:r>
          </a:p>
          <a:p>
            <a:endParaRPr lang="en-US" dirty="0"/>
          </a:p>
          <a:p>
            <a:r>
              <a:rPr lang="en-US" dirty="0"/>
              <a:t>Certain types of income are taxed at special rates and various expenses you incur during the year can be deducted from your income while calculating your taxes.  You must file a tax return by April 15</a:t>
            </a:r>
            <a:r>
              <a:rPr lang="en-US" baseline="30000" dirty="0"/>
              <a:t>th</a:t>
            </a:r>
            <a:r>
              <a:rPr lang="en-US" dirty="0"/>
              <a:t> of the following year or the tax filing deadline (unless you file an extension that allows you until October 15</a:t>
            </a:r>
            <a:r>
              <a:rPr lang="en-US" baseline="30000" dirty="0"/>
              <a:t>th</a:t>
            </a:r>
            <a:r>
              <a:rPr lang="en-US" dirty="0"/>
              <a:t>), detailing your income and deductions.  At this point, you must also pay any taxes that you owe and if you’ve overpaid your taxes, you receive a refund.  This section will describe the basics of what you will see as you start working as well as what you may see when you have to file your first tax return.</a:t>
            </a:r>
          </a:p>
          <a:p>
            <a:endParaRPr lang="en-US" dirty="0"/>
          </a:p>
          <a:p>
            <a:r>
              <a:rPr lang="en-US" dirty="0"/>
              <a:t>You have many options available to file your taxes.  You can print the IRS form, fill it out by hand and mail it in.  You can file on irs.gov yourself.  You can purchase tax software which will guide you through how to fill out the forms correctly or you can compile your data and give it to a tax preparer to organize and file your taxes for you.  The option that is best for you depends on the complexity of your situation and your comfort level of doing it yourself.</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248841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an employee of a company, your employer is required to withhold federal income tax (among other taxes) from your paycheck.  They send these taxes to the government once a quarter.  The amount of taxes they withhold from your paycheck depends on the amount you earned and the number of withholdings you claim.  Your withholding number is reported to your company using for W4, shown here.  This form includes 3 guideline calculations for the number of withholdings you should claim.  These guidelines are helpful in determining the right number, however you are legally allowed to claim whatever number you choose.  Often, those starting their first job will likely claim 0 or 1 unless they have substantial student loan interest that they can deduct.  </a:t>
            </a:r>
          </a:p>
          <a:p>
            <a:endParaRPr lang="en-US" dirty="0"/>
          </a:p>
          <a:p>
            <a:r>
              <a:rPr lang="en-US" dirty="0"/>
              <a:t>The lower the number (0 is the lowest) the more in taxes will be withheld from each paycheck.  The higher the number, the less in taxes.  If you find that for several years your receive a tax refund, that means you are having them withhold too much and you should consider increasing the number of withholdings.  If you end up owing taxes, you should consider reducing the number of withholdings.  If you owe too much in taxes or for too many years, you will pay the IRS additional interest and penalties, so it is not a wise decision to claim a high withholding number and simply try to pay your taxes at the end of the year.</a:t>
            </a:r>
          </a:p>
          <a:p>
            <a:endParaRPr lang="en-US" dirty="0"/>
          </a:p>
          <a:p>
            <a:r>
              <a:rPr lang="en-US" dirty="0"/>
              <a:t>If your paychecks vary in amount from period to period, this may cause as issue with your withholdings.  Each paycheck is withheld as if you earn that amount each pay cycle.  Because the tax system is progressive, that means that larger paychecks are withheld at a higher rate.  This explains why paycheck which includes a large bonus or commission will have so much withheld, it is assumed you get that paycheck every pay period.  Because your withholdings can be changed throughout the year, you may consider increasing your withholding number before a large paycheck.</a:t>
            </a:r>
          </a:p>
          <a:p>
            <a:endParaRPr lang="en-US" dirty="0"/>
          </a:p>
          <a:p>
            <a:r>
              <a:rPr lang="en-US" dirty="0"/>
              <a:t>Finally, if you work two jobs, this can also cause an issue with withholdings.  Each job does not know about the other job, so each check may not withhold enough from each check.  The W4 worksheet has a section to assist with this issue, but in general, those with two or more jobs should claim a lower withholding number than they would if they had one job. </a:t>
            </a:r>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467051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file your taxes, you must list your income and deductions on government issued tax forms.  Following the tax changes in 2018, everyone files a 1040, there is no more 1040A or EZ</a:t>
            </a:r>
          </a:p>
          <a:p>
            <a:endParaRPr lang="en-US" dirty="0"/>
          </a:p>
          <a:p>
            <a:r>
              <a:rPr lang="en-US" dirty="0"/>
              <a:t>The 1040 is only 2 pages but there are many Schedules that may be attached to the form, including schedules for itemized deductions, business ownership and rental properties.  </a:t>
            </a:r>
          </a:p>
          <a:p>
            <a:endParaRPr lang="en-US" dirty="0"/>
          </a:p>
          <a:p>
            <a:r>
              <a:rPr lang="en-US" dirty="0"/>
              <a:t>The form starts with the same personal information on page 1 and moves to your income and deductions on page 2.   All of these income and adjustment totals still lead to your adjusted gross income. </a:t>
            </a:r>
          </a:p>
          <a:p>
            <a:endParaRPr lang="en-US" dirty="0"/>
          </a:p>
          <a:p>
            <a:r>
              <a:rPr lang="en-US" dirty="0"/>
              <a:t>The most significant addition to the 1040 is the Schedule A for itemized deductions. If your itemized deductions are more than the standard deduction, can claim this higher number instead.  The most common items used on the standard deduction include mortgage interest and points, state taxes paid, property taxes paid, loss from theft and charitable contributions.  While medical expenses are listed here, it should be noted that only expenses in excess of 10% of your adjusted gross income can be counted.</a:t>
            </a:r>
          </a:p>
          <a:p>
            <a:endParaRPr lang="en-US" dirty="0"/>
          </a:p>
          <a:p>
            <a:r>
              <a:rPr lang="en-US" dirty="0"/>
              <a:t>Those who need to file 1040 are probably best using tax software on their own or a tax preparer.  The complexity of adding multiple forms and schedules, and knowing what to use and what not to use can create significant complexity and opportunities for mistakes.   </a:t>
            </a:r>
          </a:p>
          <a:p>
            <a:endParaRPr lang="en-US" dirty="0"/>
          </a:p>
          <a:p>
            <a:r>
              <a:rPr lang="en-US" dirty="0"/>
              <a:t>Don’t forget, many states impose state income taxes, so you may have to file similar tax forms each year with your state of residence and any states you do substantial work in.</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2625064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people in the workforce do not work simply as employees.  They may work for a larger company under a contract or they may work for themselves all together.  Contract workers are issued a Form 1099 from the company they contract with as opposed to the W2 that an employee receives.  Someone running their own business must simply report all the payments they receive.  In either case, these individuals are considered self-employed.    </a:t>
            </a:r>
          </a:p>
          <a:p>
            <a:endParaRPr lang="en-US" dirty="0"/>
          </a:p>
          <a:p>
            <a:r>
              <a:rPr lang="en-US" dirty="0"/>
              <a:t>If these individuals are recognized by the IRS as a Sole Proprietorship (as opposed to a partnership, S Corporation or C Corporation) they must file a Schedule C with their Form 1040.  Unless you have taken specific steps to be recognized differently, the IRS will recognize you as a Sole Proprietorship.  The Schedule C details the income sources for the business as well as the expenses taken against that income.  The total business profit is then transferred to the first page of the 1040.  </a:t>
            </a:r>
          </a:p>
          <a:p>
            <a:endParaRPr lang="en-US" dirty="0"/>
          </a:p>
          <a:p>
            <a:r>
              <a:rPr lang="en-US" dirty="0"/>
              <a:t>From a tax standpoint, being self-employed has many advantages and disadvantages over being an employee.  The largest disadvantage centers around withholdings and Social Security and Medicare taxes (called FICA taxes).  As of this writing, each employee pays 6.2% of their wages to Social Security, up to a maximum wage of around $128,400.  They also pay 1.45% of their wage, with no maximum for Medicare.  Their employer is also required to pay 6.2% and 1.45% on their behalf.  Self-employed individuals are considered both the employer and the employee and therefore must pay both taxes on their wages.</a:t>
            </a:r>
          </a:p>
          <a:p>
            <a:r>
              <a:rPr lang="en-US" dirty="0"/>
              <a:t>  </a:t>
            </a:r>
          </a:p>
          <a:p>
            <a:r>
              <a:rPr lang="en-US" dirty="0"/>
              <a:t>A W2 employee has taxes automatically withheld from each paycheck and sent to the IRS.  This means when they file their tax return, they’ve already paid in a substantial amount of taxes and they will usually end up with a small bill or a small refund.  Self-employed individuals have no withholding and typically send payment to the IRS quarterly.  The amount they pay is estimated based on the amount owed last year and includes both income taxes and both the employer an employee share of the FICA taxes.  If a self-employed individual has a very successful year, they may find that the estimated taxes paid were too low and they may owe a substantial tax bill at the same time that their first estimated tax bill is due for the following year (April 15</a:t>
            </a:r>
            <a:r>
              <a:rPr lang="en-US" baseline="30000" dirty="0"/>
              <a:t>th</a:t>
            </a:r>
            <a:r>
              <a:rPr lang="en-US" dirty="0"/>
              <a:t>).  It is a very good idea to keep track of the profitability of a business over the year to ensure enough money is set aside to pay the taxes due.  </a:t>
            </a:r>
          </a:p>
          <a:p>
            <a:endParaRPr lang="en-US" dirty="0"/>
          </a:p>
          <a:p>
            <a:r>
              <a:rPr lang="en-US" dirty="0"/>
              <a:t>Self-employed individuals do receive benefits that employees do not.  Self-employed individuals can write off business expenses against their income which lowers their taxes due.  Some common deductions available include deductions for a home office, business use of a vehicle, phone and internet fees, capital items such as computers, desks and phones and other expenses essential to run a business.  The IRS is very strict about being able to prove that deductions are legitimate.  Care should be taken to keep separate accounts for personal and business expenses and to keep receipts and logs to justify business expenses.  A self-employed person can also receive deductions for the “employer” portion of the FICA taxes and health insurance on the front of their Form 1040.  </a:t>
            </a:r>
          </a:p>
          <a:p>
            <a:r>
              <a:rPr lang="en-US" dirty="0"/>
              <a:t>Managing and preparing the taxes for the self-employed can be a job in itself.  Clear and distinct records and logs are essential to easy tax preparation and to stay compliant with the law.  While many W2 employees can function very well by preparing their own taxes by hand or with the help of online software, most business owners should hire an accountant to help them prepare their tax returns and to make sure they are taking steps to be compliant with the law.  </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1596784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collecting taxes on income, the United States collects taxes upon the total value of your estate upon your death, provided the total value is over a certain threshold.   Your estate includes all of your assets, including real estate as well as the death benefits of any life insurance policies.  This area is subject to constant and changing legislation so information discussed here should be reviewed for timeliness before any specific planning decisions are made.</a:t>
            </a:r>
          </a:p>
          <a:p>
            <a:endParaRPr lang="en-US" dirty="0"/>
          </a:p>
          <a:p>
            <a:r>
              <a:rPr lang="en-US" dirty="0"/>
              <a:t>Most Americans will never have to pay a federal estate tax.  First, a married couple of US citizens can pass an unlimited amount to each other in their lifetime or at death with no taxes due.  This is one reason that financially, federal recognition of same sex marriage was so significant.  Transfers at death to a non-spouse are subject to a federal estate tax if the total transferred to non-spouses is over approximately $11,180,000 at the time of this writing.  If the tax threshold is reached, the tax rate can be staggering, approaching 40%.  </a:t>
            </a:r>
          </a:p>
          <a:p>
            <a:endParaRPr lang="en-US" dirty="0"/>
          </a:p>
          <a:p>
            <a:r>
              <a:rPr lang="en-US" dirty="0"/>
              <a:t>There are many legal ways to reduce an estate tax burden but the specifics of most strategies are beyond the scope of this book.  When someone begins to approach this level of assets, they should initiate a conversation with an estate planning attorney.</a:t>
            </a:r>
          </a:p>
          <a:p>
            <a:r>
              <a:rPr lang="en-US" dirty="0"/>
              <a:t> </a:t>
            </a:r>
          </a:p>
          <a:p>
            <a:r>
              <a:rPr lang="en-US" dirty="0"/>
              <a:t>One common and simple way to reduce a taxable estate and in some cases protect your money from nursing home costs, is to simply give your money away.  Gifts to qualified charities carry no limit and can result in an income tax deduction for the giver.  Payments made directly for medical care or for higher education for anyone are also exempt from any taxes or reporting, however they must be paid directly to the institution.  Additionally, contributions to some types of education plans (14B) allow you to make 5 years of contributions at once, rather than spreading them out.  </a:t>
            </a:r>
          </a:p>
          <a:p>
            <a:r>
              <a:rPr lang="en-US" dirty="0"/>
              <a:t> </a:t>
            </a:r>
          </a:p>
          <a:p>
            <a:r>
              <a:rPr lang="en-US" dirty="0"/>
              <a:t>Any other type of gifts to a non-spouse come with several rules.  First, at the time of this writing, any one person can give another person $15,000 per year with no tax consequences or reporting requirements.  This limit is called your annual exclusion.  For example, one married couple could give $60,000 per year to another married couple (4 multiplied by $15,000).  If this threshold is exceeded, even by $1, a gift tax return must be filed by the person that gives the gift.  Even though this tax form must be filed, a tax bill may not be due.  Before taxes must be paid, any gift is deducted from the approximately $11,180,000 exemption discussed earlier, reducing it at the time of death.  However, as long as part of the exemption remains, no taxes will be due.</a:t>
            </a:r>
          </a:p>
          <a:p>
            <a:r>
              <a:rPr lang="en-US" dirty="0"/>
              <a:t> </a:t>
            </a:r>
          </a:p>
          <a:p>
            <a:r>
              <a:rPr lang="en-US" dirty="0"/>
              <a:t>Under current legislation, very few Americans will ever deal with an estate tax issue.  Some States have lower limits and care should be taken to review the limit in the state you reside.  If you find yourself approaching the limit, you should consult with a qualified estate planning attorney.  Special situations also exist of one or more individuals is not a US citizen.  These issues should also be brought to a qualified estate planning attorney, even if an estate is well below the current threshold.  </a:t>
            </a:r>
          </a:p>
          <a:p>
            <a:r>
              <a:rPr lang="en-US" dirty="0"/>
              <a:t> </a:t>
            </a:r>
          </a:p>
          <a:p>
            <a:r>
              <a:rPr lang="en-US" dirty="0"/>
              <a:t>Finally, at some point in your life you may receive a generous gift from a friend or relative.  It is important to remember that in no situation is tax due from you, the person who receives the gift, only the person that gives it.  The gift recipient has no obligation (or form to file) to report the gift. </a:t>
            </a:r>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3828697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was prepared well before the tax changes that were voted on in December 2017, so I added this slide to give you a few ideas, but discussing the changes could be their own presentation.</a:t>
            </a:r>
          </a:p>
          <a:p>
            <a:endParaRPr lang="en-US" dirty="0"/>
          </a:p>
          <a:p>
            <a:r>
              <a:rPr lang="en-US" dirty="0"/>
              <a:t>First and foremost, nothing changes for 2017 and you will file your taxes this year as you would in the past.</a:t>
            </a:r>
          </a:p>
          <a:p>
            <a:endParaRPr lang="en-US" dirty="0"/>
          </a:p>
          <a:p>
            <a:r>
              <a:rPr lang="en-US" dirty="0"/>
              <a:t>The biggest take-away from what I have seen for 2018, is that for many people, their taxable income will increase but the rate applied to this income will decrease.</a:t>
            </a:r>
          </a:p>
          <a:p>
            <a:endParaRPr lang="en-US" dirty="0"/>
          </a:p>
          <a:p>
            <a:r>
              <a:rPr lang="en-US" dirty="0"/>
              <a:t>Taxable Income, remember, is your income after retirement contributions and deductions.</a:t>
            </a:r>
          </a:p>
          <a:p>
            <a:endParaRPr lang="en-US" dirty="0"/>
          </a:p>
          <a:p>
            <a:r>
              <a:rPr lang="en-US" dirty="0"/>
              <a:t>Also, people have always had the choice to take the standard deduction or itemize on Schedule A.  With the increase in the standard deduction and limitation on some itemized deduction, more people will likely itemize.</a:t>
            </a:r>
          </a:p>
          <a:p>
            <a:endParaRPr lang="en-US" dirty="0"/>
          </a:p>
          <a:p>
            <a:r>
              <a:rPr lang="en-US" dirty="0"/>
              <a:t>Why might your taxable income go up?  Well, if you have a house and work her in Massachusetts, you pay property taxes and a Mass income tax.  Moving forward, the most you can take between these two is $10k.  </a:t>
            </a:r>
          </a:p>
          <a:p>
            <a:endParaRPr lang="en-US" dirty="0"/>
          </a:p>
          <a:p>
            <a:r>
              <a:rPr lang="en-US" dirty="0"/>
              <a:t>If you had a home equity line of credit or loan, that interest is no longer deductible, and in the future, if you were to purchase a home with more than a $750k mortgage, only the first $750k of the loan interest will be deductible.</a:t>
            </a:r>
          </a:p>
          <a:p>
            <a:endParaRPr lang="en-US" dirty="0"/>
          </a:p>
          <a:p>
            <a:r>
              <a:rPr lang="en-US" dirty="0"/>
              <a:t>Finally, we all got to take about a $4k personal exemption on our taxes, but that has been eliminated.</a:t>
            </a:r>
          </a:p>
          <a:p>
            <a:endParaRPr lang="en-US" dirty="0"/>
          </a:p>
          <a:p>
            <a:r>
              <a:rPr lang="en-US" dirty="0"/>
              <a:t>The good news, is that the tax brackets have been reduced, which means that even if your taxable income is higher, since the rate applied is lower, you may not end up paying more.</a:t>
            </a:r>
          </a:p>
          <a:p>
            <a:endParaRPr lang="en-US" dirty="0"/>
          </a:p>
          <a:p>
            <a:r>
              <a:rPr lang="en-US" dirty="0"/>
              <a:t>Of course, the best way to know for sure is to speak with your tax advisor.  I recommend everyone set aside a little extra time in their meeting with that tax person to discuss </a:t>
            </a:r>
            <a:r>
              <a:rPr lang="en-US"/>
              <a:t>the changes.</a:t>
            </a:r>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166588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4108207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F5B165E-D8A7-4F18-B241-8C1E85737E06}"/>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07853" y="5704885"/>
            <a:ext cx="2686176" cy="1027462"/>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DC7946-EC8D-4A32-9629-945C31003D91}"/>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3981BAE-8ABE-4535-B9D7-23D0954F3289}"/>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B736CFC-AE4D-4511-BF80-758BC468A4D5}"/>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62767" y="735833"/>
            <a:ext cx="2546375" cy="973988"/>
          </a:xfrm>
          <a:prstGeom prst="rect">
            <a:avLst/>
          </a:prstGeom>
        </p:spPr>
      </p:pic>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13" name="Straight Connector 12"/>
          <p:cNvCxnSpPr/>
          <p:nvPr userDrawn="1"/>
        </p:nvCxnSpPr>
        <p:spPr>
          <a:xfrm>
            <a:off x="-371475" y="1668847"/>
            <a:ext cx="7296150" cy="1646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12135" y="1527450"/>
            <a:ext cx="7275576"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990B6B9-168D-4A4B-B46B-70E640863898}"/>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D44B702-E5F8-4A92-95B5-67C0510C9D5D}"/>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6" name="Footer Placeholder 5">
            <a:extLst>
              <a:ext uri="{FF2B5EF4-FFF2-40B4-BE49-F238E27FC236}">
                <a16:creationId xmlns:a16="http://schemas.microsoft.com/office/drawing/2014/main" xmlns=""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277831E-094B-412B-9778-CBDDF58CA49C}"/>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8" name="Footer Placeholder 7">
            <a:extLst>
              <a:ext uri="{FF2B5EF4-FFF2-40B4-BE49-F238E27FC236}">
                <a16:creationId xmlns:a16="http://schemas.microsoft.com/office/drawing/2014/main" xmlns=""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823D76D-CE93-4704-A908-438A58162D45}"/>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4" name="Footer Placeholder 3">
            <a:extLst>
              <a:ext uri="{FF2B5EF4-FFF2-40B4-BE49-F238E27FC236}">
                <a16:creationId xmlns:a16="http://schemas.microsoft.com/office/drawing/2014/main" xmlns=""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ECEBB3-B44B-47FA-9D5E-8E659BFD8877}"/>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3" name="Footer Placeholder 2">
            <a:extLst>
              <a:ext uri="{FF2B5EF4-FFF2-40B4-BE49-F238E27FC236}">
                <a16:creationId xmlns:a16="http://schemas.microsoft.com/office/drawing/2014/main" xmlns=""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EA2E055-2C20-4AA6-A804-39773C4F63AC}"/>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6" name="Footer Placeholder 5">
            <a:extLst>
              <a:ext uri="{FF2B5EF4-FFF2-40B4-BE49-F238E27FC236}">
                <a16:creationId xmlns:a16="http://schemas.microsoft.com/office/drawing/2014/main" xmlns=""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3ADD157-FB37-4E90-BD7E-BF8902AACF92}"/>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6" name="Footer Placeholder 5">
            <a:extLst>
              <a:ext uri="{FF2B5EF4-FFF2-40B4-BE49-F238E27FC236}">
                <a16:creationId xmlns:a16="http://schemas.microsoft.com/office/drawing/2014/main" xmlns=""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4952" y="2447498"/>
            <a:ext cx="5722097" cy="2188701"/>
          </a:xfrm>
          <a:prstGeom prst="rect">
            <a:avLst/>
          </a:prstGeom>
        </p:spPr>
      </p:pic>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TextBox 5"/>
          <p:cNvSpPr txBox="1"/>
          <p:nvPr/>
        </p:nvSpPr>
        <p:spPr>
          <a:xfrm>
            <a:off x="3768812" y="1336885"/>
            <a:ext cx="4650440" cy="707886"/>
          </a:xfrm>
          <a:prstGeom prst="rect">
            <a:avLst/>
          </a:prstGeom>
          <a:noFill/>
        </p:spPr>
        <p:txBody>
          <a:bodyPr wrap="none" rtlCol="0">
            <a:spAutoFit/>
          </a:bodyPr>
          <a:lstStyle/>
          <a:p>
            <a:pPr algn="ctr"/>
            <a:r>
              <a:rPr lang="en-US" sz="4000" dirty="0">
                <a:solidFill>
                  <a:srgbClr val="A31F34"/>
                </a:solidFill>
                <a:latin typeface="Arial Black" panose="020B0A04020102020204" pitchFamily="34" charset="0"/>
                <a:cs typeface="Arial" panose="020B0604020202020204" pitchFamily="34" charset="0"/>
              </a:rPr>
              <a:t>Basics of Taxes</a:t>
            </a:r>
          </a:p>
        </p:txBody>
      </p:sp>
      <p:cxnSp>
        <p:nvCxnSpPr>
          <p:cNvPr id="8" name="Straight Connector 7"/>
          <p:cNvCxnSpPr/>
          <p:nvPr/>
        </p:nvCxnSpPr>
        <p:spPr>
          <a:xfrm>
            <a:off x="3726113" y="889982"/>
            <a:ext cx="4933741" cy="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615581" y="764538"/>
            <a:ext cx="5170290"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90945" y="5092936"/>
            <a:ext cx="11596255" cy="553998"/>
          </a:xfrm>
          <a:prstGeom prst="rect">
            <a:avLst/>
          </a:prstGeom>
          <a:noFill/>
        </p:spPr>
        <p:txBody>
          <a:bodyPr wrap="square" rtlCol="0">
            <a:spAutoFit/>
          </a:bodyPr>
          <a:lstStyle/>
          <a:p>
            <a:r>
              <a:rPr lang="en-US" sz="1000" dirty="0">
                <a:solidFill>
                  <a:prstClr val="black"/>
                </a:solidFill>
                <a:latin typeface="Calibri" panose="020F0502020204030204"/>
              </a:rPr>
              <a:t>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14" name="Table 13"/>
          <p:cNvGraphicFramePr>
            <a:graphicFrameLocks noGrp="1"/>
          </p:cNvGraphicFramePr>
          <p:nvPr>
            <p:extLst>
              <p:ext uri="{D42A27DB-BD31-4B8C-83A1-F6EECF244321}">
                <p14:modId xmlns:p14="http://schemas.microsoft.com/office/powerpoint/2010/main" val="2121142484"/>
              </p:ext>
            </p:extLst>
          </p:nvPr>
        </p:nvGraphicFramePr>
        <p:xfrm>
          <a:off x="2004632" y="5649883"/>
          <a:ext cx="8128000" cy="487680"/>
        </p:xfrm>
        <a:graphic>
          <a:graphicData uri="http://schemas.openxmlformats.org/drawingml/2006/table">
            <a:tbl>
              <a:tblPr firstRow="1" bandRow="1"/>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rgbClr val="52101A"/>
                          </a:solidFill>
                        </a:rPr>
                        <a:t>Not Insured</a:t>
                      </a:r>
                      <a:r>
                        <a:rPr lang="en-US" sz="1000" b="1" baseline="0" dirty="0">
                          <a:solidFill>
                            <a:srgbClr val="52101A"/>
                          </a:solidFill>
                        </a:rPr>
                        <a:t> by NCUA or Other Government Agency</a:t>
                      </a:r>
                      <a:endParaRPr lang="en-US" sz="1000" b="1" dirty="0">
                        <a:solidFill>
                          <a:srgbClr val="52101A"/>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rgbClr val="52101A"/>
                          </a:solidFill>
                        </a:rPr>
                        <a:t>Not Credit Union Guaranteed</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rgbClr val="52101A"/>
                          </a:solidFill>
                        </a:rPr>
                        <a:t>Not Credit Union Deposits or Obligations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rgbClr val="52101A"/>
                          </a:solidFill>
                        </a:rPr>
                        <a:t>May Lose Value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2716" y="4475892"/>
            <a:ext cx="11646568" cy="523220"/>
          </a:xfrm>
          <a:prstGeom prst="rect">
            <a:avLst/>
          </a:prstGeom>
        </p:spPr>
        <p:txBody>
          <a:bodyPr wrap="square">
            <a:spAutoFit/>
          </a:bodyPr>
          <a:lstStyle/>
          <a:p>
            <a:pPr algn="just"/>
            <a:r>
              <a:rPr lang="en-US" sz="1400" dirty="0">
                <a:latin typeface="Arial Narrow" panose="020B0606020202030204" pitchFamily="34" charset="0"/>
              </a:rPr>
              <a:t>Content in this material is for general information only and not intended to provide specific tax, legal, or investment advice or recommendations for any individual. Consult a tax advisor or attorney for your specific tax or </a:t>
            </a:r>
            <a:r>
              <a:rPr lang="en-US" sz="1400">
                <a:latin typeface="Arial Narrow" panose="020B0606020202030204" pitchFamily="34" charset="0"/>
              </a:rPr>
              <a:t>legal situation. </a:t>
            </a:r>
            <a:r>
              <a:rPr lang="en-US" sz="1400" dirty="0">
                <a:latin typeface="Arial Narrow" panose="020B0606020202030204" pitchFamily="34" charset="0"/>
              </a:rPr>
              <a:t>No strategy assures success or protects against loss. Investing involves risk including loss of principal.</a:t>
            </a:r>
          </a:p>
        </p:txBody>
      </p:sp>
      <p:sp>
        <p:nvSpPr>
          <p:cNvPr id="6" name="TextBox 6"/>
          <p:cNvSpPr txBox="1">
            <a:spLocks noChangeArrowheads="1"/>
          </p:cNvSpPr>
          <p:nvPr/>
        </p:nvSpPr>
        <p:spPr bwMode="auto">
          <a:xfrm>
            <a:off x="838200" y="746928"/>
            <a:ext cx="2743200" cy="646331"/>
          </a:xfrm>
          <a:prstGeom prst="rect">
            <a:avLst/>
          </a:prstGeom>
          <a:noFill/>
          <a:ln w="9525">
            <a:noFill/>
            <a:miter lim="800000"/>
            <a:headEnd/>
            <a:tailEnd/>
          </a:ln>
        </p:spPr>
        <p:txBody>
          <a:bodyPr>
            <a:spAutoFit/>
          </a:bodyPr>
          <a:lstStyle/>
          <a:p>
            <a:r>
              <a:rPr lang="en-US" sz="3600" dirty="0">
                <a:solidFill>
                  <a:srgbClr val="990033"/>
                </a:solidFill>
                <a:latin typeface="Arial" panose="020B0604020202020204" pitchFamily="34" charset="0"/>
                <a:cs typeface="Arial" panose="020B0604020202020204" pitchFamily="34" charset="0"/>
              </a:rPr>
              <a:t>Wrap Up</a:t>
            </a:r>
          </a:p>
        </p:txBody>
      </p:sp>
      <p:sp>
        <p:nvSpPr>
          <p:cNvPr id="7" name="TextBox 7"/>
          <p:cNvSpPr txBox="1">
            <a:spLocks noChangeArrowheads="1"/>
          </p:cNvSpPr>
          <p:nvPr/>
        </p:nvSpPr>
        <p:spPr bwMode="auto">
          <a:xfrm>
            <a:off x="838200" y="1998399"/>
            <a:ext cx="2917371" cy="1631216"/>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pPr>
            <a:r>
              <a:rPr lang="en-US" sz="2000" dirty="0">
                <a:latin typeface="Georgia" panose="02040502050405020303" pitchFamily="18" charset="0"/>
              </a:rPr>
              <a:t>Comment Card</a:t>
            </a:r>
          </a:p>
          <a:p>
            <a:pPr marL="342900" indent="-342900">
              <a:buFont typeface="Arial" panose="020B0604020202020204" pitchFamily="34" charset="0"/>
              <a:buChar char="•"/>
            </a:pPr>
            <a:endParaRPr lang="en-US" sz="2000" dirty="0">
              <a:latin typeface="Georgia" panose="02040502050405020303" pitchFamily="18" charset="0"/>
            </a:endParaRPr>
          </a:p>
          <a:p>
            <a:pPr marL="342900" indent="-342900">
              <a:buFont typeface="Arial" panose="020B0604020202020204" pitchFamily="34" charset="0"/>
              <a:buChar char="•"/>
            </a:pPr>
            <a:r>
              <a:rPr lang="en-US" sz="2000" dirty="0">
                <a:latin typeface="Georgia" panose="02040502050405020303" pitchFamily="18" charset="0"/>
              </a:rPr>
              <a:t>Public Speaking</a:t>
            </a:r>
          </a:p>
          <a:p>
            <a:pPr marL="342900" indent="-342900">
              <a:buFont typeface="Arial" panose="020B0604020202020204" pitchFamily="34" charset="0"/>
              <a:buChar char="•"/>
            </a:pPr>
            <a:endParaRPr lang="en-US" sz="2000" dirty="0">
              <a:latin typeface="Georgia" panose="02040502050405020303" pitchFamily="18" charset="0"/>
            </a:endParaRPr>
          </a:p>
          <a:p>
            <a:pPr marL="342900" indent="-342900">
              <a:buFont typeface="Arial" panose="020B0604020202020204" pitchFamily="34" charset="0"/>
              <a:buChar char="•"/>
            </a:pPr>
            <a:r>
              <a:rPr lang="en-US" sz="2000" dirty="0">
                <a:latin typeface="Georgia" panose="02040502050405020303" pitchFamily="18" charset="0"/>
              </a:rPr>
              <a:t>Free Consultation</a:t>
            </a:r>
          </a:p>
        </p:txBody>
      </p:sp>
      <p:sp>
        <p:nvSpPr>
          <p:cNvPr id="12" name="TextBox 11"/>
          <p:cNvSpPr txBox="1"/>
          <p:nvPr/>
        </p:nvSpPr>
        <p:spPr>
          <a:xfrm>
            <a:off x="290945" y="5092936"/>
            <a:ext cx="11596255" cy="553998"/>
          </a:xfrm>
          <a:prstGeom prst="rect">
            <a:avLst/>
          </a:prstGeom>
          <a:noFill/>
        </p:spPr>
        <p:txBody>
          <a:bodyPr wrap="square" rtlCol="0">
            <a:spAutoFit/>
          </a:bodyPr>
          <a:lstStyle/>
          <a:p>
            <a:r>
              <a:rPr lang="en-US" sz="1000" dirty="0">
                <a:solidFill>
                  <a:prstClr val="black"/>
                </a:solidFill>
                <a:latin typeface="Calibri" panose="020F0502020204030204"/>
              </a:rPr>
              <a:t>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13" name="Table 12"/>
          <p:cNvGraphicFramePr>
            <a:graphicFrameLocks noGrp="1"/>
          </p:cNvGraphicFramePr>
          <p:nvPr>
            <p:extLst>
              <p:ext uri="{D42A27DB-BD31-4B8C-83A1-F6EECF244321}">
                <p14:modId xmlns:p14="http://schemas.microsoft.com/office/powerpoint/2010/main" val="3136312140"/>
              </p:ext>
            </p:extLst>
          </p:nvPr>
        </p:nvGraphicFramePr>
        <p:xfrm>
          <a:off x="2004632" y="5649883"/>
          <a:ext cx="8128000" cy="487680"/>
        </p:xfrm>
        <a:graphic>
          <a:graphicData uri="http://schemas.openxmlformats.org/drawingml/2006/table">
            <a:tbl>
              <a:tblPr firstRow="1" bandRow="1"/>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rgbClr val="52101A"/>
                          </a:solidFill>
                        </a:rPr>
                        <a:t>Not Insured</a:t>
                      </a:r>
                      <a:r>
                        <a:rPr lang="en-US" sz="1000" b="1" baseline="0" dirty="0">
                          <a:solidFill>
                            <a:srgbClr val="52101A"/>
                          </a:solidFill>
                        </a:rPr>
                        <a:t> by NCUA or Other Government Agency</a:t>
                      </a:r>
                      <a:endParaRPr lang="en-US" sz="1000" b="1" dirty="0">
                        <a:solidFill>
                          <a:srgbClr val="52101A"/>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rgbClr val="52101A"/>
                          </a:solidFill>
                        </a:rPr>
                        <a:t>Not Credit Union Guaranteed</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rgbClr val="52101A"/>
                          </a:solidFill>
                        </a:rPr>
                        <a:t>Not Credit Union Deposits or Obligations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rgbClr val="52101A"/>
                          </a:solidFill>
                        </a:rPr>
                        <a:t>May Lose Value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5134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3092346" y="2622628"/>
            <a:ext cx="6230679" cy="2985433"/>
          </a:xfrm>
          <a:prstGeom prst="rect">
            <a:avLst/>
          </a:prstGeom>
          <a:noFill/>
        </p:spPr>
        <p:txBody>
          <a:bodyPr wrap="square" rtlCol="0">
            <a:spAutoFit/>
          </a:bodyPr>
          <a:lstStyle/>
          <a:p>
            <a:r>
              <a:rPr lang="en-US" sz="2400" b="1" dirty="0">
                <a:latin typeface="Proforma Book" panose="02000603060000020004" pitchFamily="50" charset="0"/>
              </a:rPr>
              <a:t>Who Am I?</a:t>
            </a:r>
          </a:p>
          <a:p>
            <a:pPr marL="285750" indent="-285750">
              <a:buFont typeface="Arial" panose="020B0604020202020204" pitchFamily="34" charset="0"/>
              <a:buChar char="•"/>
            </a:pPr>
            <a:r>
              <a:rPr lang="en-US" sz="2000" dirty="0">
                <a:latin typeface="Proforma Book" panose="02000603060000020004" pitchFamily="50" charset="0"/>
              </a:rPr>
              <a:t>MIT Class of 2005</a:t>
            </a:r>
          </a:p>
          <a:p>
            <a:pPr marL="285750" indent="-285750">
              <a:buFont typeface="Arial" panose="020B0604020202020204" pitchFamily="34" charset="0"/>
              <a:buChar char="•"/>
            </a:pPr>
            <a:r>
              <a:rPr lang="en-US" sz="2000" dirty="0">
                <a:latin typeface="Proforma Book" panose="02000603060000020004" pitchFamily="50" charset="0"/>
              </a:rPr>
              <a:t>CFP</a:t>
            </a:r>
            <a:r>
              <a:rPr lang="en-US" sz="2000" baseline="30000" dirty="0">
                <a:latin typeface="Proforma Book" panose="02000603060000020004" pitchFamily="50" charset="0"/>
              </a:rPr>
              <a:t>®</a:t>
            </a:r>
            <a:r>
              <a:rPr lang="en-US" sz="2000" dirty="0">
                <a:latin typeface="Proforma Book" panose="02000603060000020004" pitchFamily="50" charset="0"/>
              </a:rPr>
              <a:t> &amp; CFA</a:t>
            </a:r>
            <a:r>
              <a:rPr lang="en-US" sz="2000" baseline="30000" dirty="0">
                <a:latin typeface="Proforma Book" panose="02000603060000020004" pitchFamily="50" charset="0"/>
              </a:rPr>
              <a:t>®</a:t>
            </a:r>
          </a:p>
          <a:p>
            <a:pPr marL="285750" indent="-285750">
              <a:buFont typeface="Arial" panose="020B0604020202020204" pitchFamily="34" charset="0"/>
              <a:buChar char="•"/>
            </a:pPr>
            <a:r>
              <a:rPr lang="en-US" sz="2000" dirty="0">
                <a:latin typeface="Proforma Book" panose="02000603060000020004" pitchFamily="50" charset="0"/>
              </a:rPr>
              <a:t>Independent Financial Planner</a:t>
            </a:r>
          </a:p>
          <a:p>
            <a:pPr marL="285750" indent="-285750">
              <a:buFont typeface="Arial" panose="020B0604020202020204" pitchFamily="34" charset="0"/>
              <a:buChar char="•"/>
            </a:pPr>
            <a:r>
              <a:rPr lang="en-US" sz="2000" dirty="0">
                <a:latin typeface="Proforma Book" panose="02000603060000020004" pitchFamily="50" charset="0"/>
              </a:rPr>
              <a:t>Volunteer</a:t>
            </a:r>
          </a:p>
          <a:p>
            <a:pPr marL="285750" indent="-285750">
              <a:buFont typeface="Arial" panose="020B0604020202020204" pitchFamily="34" charset="0"/>
              <a:buChar char="•"/>
            </a:pPr>
            <a:endParaRPr lang="en-US" sz="2000" dirty="0">
              <a:latin typeface="Proforma Book" panose="02000603060000020004" pitchFamily="50" charset="0"/>
            </a:endParaRPr>
          </a:p>
          <a:p>
            <a:r>
              <a:rPr lang="en-US" sz="2400" b="1" dirty="0">
                <a:latin typeface="Proforma Book" panose="02000603060000020004" pitchFamily="50" charset="0"/>
              </a:rPr>
              <a:t>How Do I Help?</a:t>
            </a:r>
          </a:p>
          <a:p>
            <a:pPr marL="285750" indent="-285750">
              <a:buFont typeface="Arial" panose="020B0604020202020204" pitchFamily="34" charset="0"/>
              <a:buChar char="•"/>
            </a:pPr>
            <a:r>
              <a:rPr lang="en-US" sz="2000" dirty="0">
                <a:latin typeface="Proforma Book" panose="02000603060000020004" pitchFamily="50" charset="0"/>
              </a:rPr>
              <a:t>Financial Planning</a:t>
            </a:r>
          </a:p>
          <a:p>
            <a:pPr marL="285750" indent="-285750">
              <a:buFont typeface="Arial" panose="020B0604020202020204" pitchFamily="34" charset="0"/>
              <a:buChar char="•"/>
            </a:pPr>
            <a:r>
              <a:rPr lang="en-US" sz="2000" dirty="0">
                <a:latin typeface="Proforma Book" panose="02000603060000020004" pitchFamily="50" charset="0"/>
              </a:rPr>
              <a:t>Implementation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610" y="1498875"/>
            <a:ext cx="7275576" cy="316992"/>
          </a:xfrm>
          <a:prstGeom prst="rect">
            <a:avLst/>
          </a:prstGeom>
        </p:spPr>
      </p:pic>
      <p:sp>
        <p:nvSpPr>
          <p:cNvPr id="3" name="Rectangle 2"/>
          <p:cNvSpPr/>
          <p:nvPr/>
        </p:nvSpPr>
        <p:spPr>
          <a:xfrm>
            <a:off x="8502775" y="5317524"/>
            <a:ext cx="3689225" cy="1540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ectangle 7"/>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9E25D7FB-56BA-44A6-ABFF-7D5167DBDA3D}"/>
              </a:ext>
            </a:extLst>
          </p:cNvPr>
          <p:cNvSpPr txBox="1"/>
          <p:nvPr/>
        </p:nvSpPr>
        <p:spPr>
          <a:xfrm>
            <a:off x="768864" y="615538"/>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Who am I?  How Do I Help?</a:t>
            </a:r>
          </a:p>
        </p:txBody>
      </p:sp>
    </p:spTree>
    <p:extLst>
      <p:ext uri="{BB962C8B-B14F-4D97-AF65-F5344CB8AC3E}">
        <p14:creationId xmlns:p14="http://schemas.microsoft.com/office/powerpoint/2010/main" val="47932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112441" y="2628900"/>
            <a:ext cx="1840889" cy="3165372"/>
          </a:xfrm>
          <a:prstGeom prst="rect">
            <a:avLst/>
          </a:prstGeom>
          <a:solidFill>
            <a:srgbClr val="990033"/>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974A5EBB-8F35-449D-B894-4DF2544B4747}"/>
              </a:ext>
            </a:extLst>
          </p:cNvPr>
          <p:cNvSpPr txBox="1"/>
          <p:nvPr/>
        </p:nvSpPr>
        <p:spPr>
          <a:xfrm>
            <a:off x="805574" y="2538468"/>
            <a:ext cx="6230679" cy="3139321"/>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Federal, State and Local Taxes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Income, Property and Sales Taxes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Progressive Income Tax</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Special Tax Rates and Deductions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April 15</a:t>
            </a:r>
            <a:r>
              <a:rPr lang="en-US" sz="2000" baseline="30000" dirty="0">
                <a:latin typeface="Georgia" panose="02040502050405020303" pitchFamily="18" charset="0"/>
              </a:rPr>
              <a:t>th</a:t>
            </a:r>
            <a:r>
              <a:rPr lang="en-US" sz="2000" dirty="0">
                <a:latin typeface="Georgia" panose="02040502050405020303" pitchFamily="18" charset="0"/>
              </a:rPr>
              <a:t> and October 15th</a:t>
            </a:r>
          </a:p>
          <a:p>
            <a:endParaRPr lang="en-US" dirty="0">
              <a:latin typeface="Georgia" panose="02040502050405020303" pitchFamily="18" charset="0"/>
            </a:endParaRP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Taxes</a:t>
            </a:r>
          </a:p>
        </p:txBody>
      </p:sp>
      <p:sp>
        <p:nvSpPr>
          <p:cNvPr id="2" name="TextBox 1"/>
          <p:cNvSpPr txBox="1"/>
          <p:nvPr/>
        </p:nvSpPr>
        <p:spPr>
          <a:xfrm>
            <a:off x="9112441" y="2721576"/>
            <a:ext cx="1795684" cy="400110"/>
          </a:xfrm>
          <a:prstGeom prst="rect">
            <a:avLst/>
          </a:prstGeom>
          <a:noFill/>
        </p:spPr>
        <p:txBody>
          <a:bodyPr wrap="none" rtlCol="0">
            <a:spAutoFit/>
          </a:bodyPr>
          <a:lstStyle/>
          <a:p>
            <a:r>
              <a:rPr lang="en-US" sz="2000" b="1" u="sng" dirty="0">
                <a:solidFill>
                  <a:schemeClr val="bg1"/>
                </a:solidFill>
                <a:latin typeface="Georgia" panose="02040502050405020303" pitchFamily="18" charset="0"/>
              </a:rPr>
              <a:t>Ways to File</a:t>
            </a:r>
          </a:p>
        </p:txBody>
      </p:sp>
      <p:sp>
        <p:nvSpPr>
          <p:cNvPr id="3" name="TextBox 2"/>
          <p:cNvSpPr txBox="1"/>
          <p:nvPr/>
        </p:nvSpPr>
        <p:spPr>
          <a:xfrm>
            <a:off x="8767805" y="3270504"/>
            <a:ext cx="2129109" cy="2523768"/>
          </a:xfrm>
          <a:prstGeom prst="rect">
            <a:avLst/>
          </a:prstGeom>
          <a:noFill/>
        </p:spPr>
        <p:txBody>
          <a:bodyPr wrap="none" rtlCol="0">
            <a:spAutoFit/>
          </a:bodyPr>
          <a:lstStyle/>
          <a:p>
            <a:pPr lvl="1" algn="ctr"/>
            <a:r>
              <a:rPr lang="en-US" sz="2000" dirty="0">
                <a:solidFill>
                  <a:schemeClr val="bg1"/>
                </a:solidFill>
                <a:latin typeface="Georgia" panose="02040502050405020303" pitchFamily="18" charset="0"/>
              </a:rPr>
              <a:t>Paper</a:t>
            </a:r>
          </a:p>
          <a:p>
            <a:pPr lvl="1" algn="ctr"/>
            <a:endParaRPr lang="en-US" sz="2000" dirty="0">
              <a:solidFill>
                <a:schemeClr val="bg1"/>
              </a:solidFill>
              <a:latin typeface="Georgia" panose="02040502050405020303" pitchFamily="18" charset="0"/>
            </a:endParaRPr>
          </a:p>
          <a:p>
            <a:pPr lvl="1" algn="ctr"/>
            <a:r>
              <a:rPr lang="en-US" sz="2000" dirty="0">
                <a:solidFill>
                  <a:schemeClr val="bg1"/>
                </a:solidFill>
                <a:latin typeface="Georgia" panose="02040502050405020303" pitchFamily="18" charset="0"/>
              </a:rPr>
              <a:t>Web</a:t>
            </a:r>
          </a:p>
          <a:p>
            <a:pPr lvl="1" algn="ctr"/>
            <a:endParaRPr lang="en-US" sz="2000" dirty="0">
              <a:solidFill>
                <a:schemeClr val="bg1"/>
              </a:solidFill>
              <a:latin typeface="Georgia" panose="02040502050405020303" pitchFamily="18" charset="0"/>
            </a:endParaRPr>
          </a:p>
          <a:p>
            <a:pPr lvl="1" algn="ctr"/>
            <a:r>
              <a:rPr lang="en-US" sz="2000" dirty="0">
                <a:solidFill>
                  <a:schemeClr val="bg1"/>
                </a:solidFill>
                <a:latin typeface="Georgia" panose="02040502050405020303" pitchFamily="18" charset="0"/>
              </a:rPr>
              <a:t>Tax Software</a:t>
            </a:r>
          </a:p>
          <a:p>
            <a:pPr lvl="1" algn="ctr"/>
            <a:endParaRPr lang="en-US" sz="2000" dirty="0">
              <a:solidFill>
                <a:schemeClr val="bg1"/>
              </a:solidFill>
              <a:latin typeface="Georgia" panose="02040502050405020303" pitchFamily="18" charset="0"/>
            </a:endParaRPr>
          </a:p>
          <a:p>
            <a:pPr lvl="1" algn="ctr"/>
            <a:r>
              <a:rPr lang="en-US" sz="2000" dirty="0">
                <a:solidFill>
                  <a:schemeClr val="bg1"/>
                </a:solidFill>
                <a:latin typeface="Georgia" panose="02040502050405020303" pitchFamily="18" charset="0"/>
              </a:rPr>
              <a:t>Professional</a:t>
            </a:r>
          </a:p>
          <a:p>
            <a:endParaRPr lang="en-US" dirty="0">
              <a:solidFill>
                <a:schemeClr val="bg1"/>
              </a:solidFill>
              <a:latin typeface="Georgia" panose="02040502050405020303" pitchFamily="18" charset="0"/>
            </a:endParaRPr>
          </a:p>
        </p:txBody>
      </p:sp>
    </p:spTree>
    <p:extLst>
      <p:ext uri="{BB962C8B-B14F-4D97-AF65-F5344CB8AC3E}">
        <p14:creationId xmlns:p14="http://schemas.microsoft.com/office/powerpoint/2010/main" val="280167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6096000" y="2628900"/>
            <a:ext cx="6230679"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Determines how much is taken out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The form will guide you to a good number</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‘0’ means the most withheld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Don’t owe taxes each year</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Issues from</a:t>
            </a:r>
          </a:p>
          <a:p>
            <a:pPr marL="742950" lvl="1" indent="-285750">
              <a:buFont typeface="Arial" panose="020B0604020202020204" pitchFamily="34" charset="0"/>
              <a:buChar char="•"/>
            </a:pPr>
            <a:r>
              <a:rPr lang="en-US" sz="2000" dirty="0">
                <a:latin typeface="Georgia" panose="02040502050405020303" pitchFamily="18" charset="0"/>
              </a:rPr>
              <a:t>Lumpy Paychecks</a:t>
            </a:r>
          </a:p>
          <a:p>
            <a:pPr marL="742950" lvl="1" indent="-285750">
              <a:buFont typeface="Arial" panose="020B0604020202020204" pitchFamily="34" charset="0"/>
              <a:buChar char="•"/>
            </a:pPr>
            <a:r>
              <a:rPr lang="en-US" sz="2000" dirty="0">
                <a:latin typeface="Georgia" panose="02040502050405020303" pitchFamily="18" charset="0"/>
              </a:rPr>
              <a:t>Two Jobs</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W-4 Form</a:t>
            </a:r>
          </a:p>
        </p:txBody>
      </p:sp>
      <p:pic>
        <p:nvPicPr>
          <p:cNvPr id="4" name="Picture 3">
            <a:extLst>
              <a:ext uri="{FF2B5EF4-FFF2-40B4-BE49-F238E27FC236}">
                <a16:creationId xmlns:a16="http://schemas.microsoft.com/office/drawing/2014/main" xmlns="" id="{6180F5CB-ED56-4F7F-A151-492A13B32C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6875" y="1793965"/>
            <a:ext cx="3385060" cy="4380665"/>
          </a:xfrm>
          <a:prstGeom prst="rect">
            <a:avLst/>
          </a:prstGeom>
        </p:spPr>
      </p:pic>
    </p:spTree>
    <p:extLst>
      <p:ext uri="{BB962C8B-B14F-4D97-AF65-F5344CB8AC3E}">
        <p14:creationId xmlns:p14="http://schemas.microsoft.com/office/powerpoint/2010/main" val="427997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1219200" y="4956499"/>
            <a:ext cx="4275908" cy="2308324"/>
          </a:xfrm>
          <a:prstGeom prst="rect">
            <a:avLst/>
          </a:prstGeom>
          <a:noFill/>
        </p:spPr>
        <p:txBody>
          <a:bodyPr wrap="square" rtlCol="0">
            <a:spAutoFit/>
          </a:bodyPr>
          <a:lstStyle/>
          <a:p>
            <a:pPr marL="742950" lvl="1" indent="-285750">
              <a:buFont typeface="Arial" panose="020B0604020202020204" pitchFamily="34" charset="0"/>
              <a:buChar char="•"/>
            </a:pPr>
            <a:endParaRPr lang="en-US" dirty="0">
              <a:latin typeface="Georgia" panose="02040502050405020303" pitchFamily="18" charset="0"/>
            </a:endParaRPr>
          </a:p>
          <a:p>
            <a:r>
              <a:rPr lang="en-US" b="1" dirty="0">
                <a:latin typeface="Georgia" panose="02040502050405020303" pitchFamily="18" charset="0"/>
              </a:rPr>
              <a:t>1040</a:t>
            </a:r>
          </a:p>
          <a:p>
            <a:pPr marL="742950" lvl="1" indent="-285750">
              <a:buFont typeface="Arial" panose="020B0604020202020204" pitchFamily="34" charset="0"/>
              <a:buChar char="•"/>
            </a:pPr>
            <a:r>
              <a:rPr lang="en-US" dirty="0">
                <a:latin typeface="Georgia" panose="02040502050405020303" pitchFamily="18" charset="0"/>
              </a:rPr>
              <a:t>2 Pages</a:t>
            </a:r>
          </a:p>
          <a:p>
            <a:pPr marL="742950" lvl="1" indent="-285750">
              <a:buFont typeface="Arial" panose="020B0604020202020204" pitchFamily="34" charset="0"/>
              <a:buChar char="•"/>
            </a:pPr>
            <a:r>
              <a:rPr lang="en-US" dirty="0">
                <a:latin typeface="Georgia" panose="02040502050405020303" pitchFamily="18" charset="0"/>
              </a:rPr>
              <a:t>Schedules 1 – 6</a:t>
            </a:r>
          </a:p>
          <a:p>
            <a:pPr marL="742950" lvl="1" indent="-285750">
              <a:buFont typeface="Arial" panose="020B0604020202020204" pitchFamily="34" charset="0"/>
              <a:buChar char="•"/>
            </a:pPr>
            <a:r>
              <a:rPr lang="en-US" dirty="0">
                <a:latin typeface="Georgia" panose="02040502050405020303" pitchFamily="18" charset="0"/>
              </a:rPr>
              <a:t>Schedules A - E</a:t>
            </a:r>
          </a:p>
          <a:p>
            <a:pPr marL="742950" lvl="1" indent="-285750">
              <a:buFont typeface="Arial" panose="020B0604020202020204" pitchFamily="34" charset="0"/>
              <a:buChar char="•"/>
            </a:pPr>
            <a:endParaRPr lang="en-US" dirty="0">
              <a:latin typeface="Georgia" panose="02040502050405020303" pitchFamily="18" charset="0"/>
            </a:endParaRPr>
          </a:p>
          <a:p>
            <a:endParaRPr lang="en-US" dirty="0">
              <a:latin typeface="Georgia" panose="02040502050405020303" pitchFamily="18" charset="0"/>
            </a:endParaRPr>
          </a:p>
          <a:p>
            <a:endParaRPr lang="en-US" dirty="0">
              <a:latin typeface="Georgia" panose="02040502050405020303" pitchFamily="18" charset="0"/>
            </a:endParaRP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Form 1040</a:t>
            </a:r>
          </a:p>
        </p:txBody>
      </p:sp>
      <p:pic>
        <p:nvPicPr>
          <p:cNvPr id="14" name="Picture 13">
            <a:extLst>
              <a:ext uri="{FF2B5EF4-FFF2-40B4-BE49-F238E27FC236}">
                <a16:creationId xmlns:a16="http://schemas.microsoft.com/office/drawing/2014/main" xmlns="" id="{5520C077-FC7D-48F3-85E4-AF09630444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454" y="1742137"/>
            <a:ext cx="4856351" cy="3435578"/>
          </a:xfrm>
          <a:prstGeom prst="rect">
            <a:avLst/>
          </a:prstGeom>
        </p:spPr>
      </p:pic>
      <p:pic>
        <p:nvPicPr>
          <p:cNvPr id="16" name="Picture 15">
            <a:extLst>
              <a:ext uri="{FF2B5EF4-FFF2-40B4-BE49-F238E27FC236}">
                <a16:creationId xmlns:a16="http://schemas.microsoft.com/office/drawing/2014/main" xmlns="" id="{FEDCD6D7-2AB7-40D4-85D1-B16985293B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03881" y="1742137"/>
            <a:ext cx="6162520" cy="4092606"/>
          </a:xfrm>
          <a:prstGeom prst="rect">
            <a:avLst/>
          </a:prstGeom>
        </p:spPr>
      </p:pic>
      <p:sp>
        <p:nvSpPr>
          <p:cNvPr id="17" name="TextBox 16">
            <a:extLst>
              <a:ext uri="{FF2B5EF4-FFF2-40B4-BE49-F238E27FC236}">
                <a16:creationId xmlns:a16="http://schemas.microsoft.com/office/drawing/2014/main" xmlns="" id="{C1715012-5C6B-476F-9BA0-B21E8627E6DE}"/>
              </a:ext>
            </a:extLst>
          </p:cNvPr>
          <p:cNvSpPr txBox="1"/>
          <p:nvPr/>
        </p:nvSpPr>
        <p:spPr>
          <a:xfrm>
            <a:off x="6309360" y="5551739"/>
            <a:ext cx="4275908" cy="1477328"/>
          </a:xfrm>
          <a:prstGeom prst="rect">
            <a:avLst/>
          </a:prstGeom>
          <a:noFill/>
        </p:spPr>
        <p:txBody>
          <a:bodyPr wrap="square" rtlCol="0">
            <a:spAutoFit/>
          </a:bodyPr>
          <a:lstStyle/>
          <a:p>
            <a:pPr marL="742950" lvl="1" indent="-285750">
              <a:buFont typeface="Arial" panose="020B0604020202020204" pitchFamily="34" charset="0"/>
              <a:buChar char="•"/>
            </a:pPr>
            <a:endParaRPr lang="en-US" dirty="0">
              <a:latin typeface="Georgia" panose="02040502050405020303" pitchFamily="18" charset="0"/>
            </a:endParaRPr>
          </a:p>
          <a:p>
            <a:r>
              <a:rPr lang="en-US" b="1" dirty="0">
                <a:latin typeface="Georgia" panose="02040502050405020303" pitchFamily="18" charset="0"/>
              </a:rPr>
              <a:t>State Returns</a:t>
            </a:r>
            <a:endParaRPr lang="en-US" dirty="0">
              <a:latin typeface="Georgia" panose="02040502050405020303" pitchFamily="18" charset="0"/>
            </a:endParaRPr>
          </a:p>
          <a:p>
            <a:pPr marL="742950" lvl="1" indent="-285750">
              <a:buFont typeface="Arial" panose="020B0604020202020204" pitchFamily="34" charset="0"/>
              <a:buChar char="•"/>
            </a:pPr>
            <a:endParaRPr lang="en-US" dirty="0">
              <a:latin typeface="Georgia" panose="02040502050405020303" pitchFamily="18" charset="0"/>
            </a:endParaRPr>
          </a:p>
          <a:p>
            <a:endParaRPr lang="en-US" dirty="0">
              <a:latin typeface="Georgia" panose="02040502050405020303" pitchFamily="18" charset="0"/>
            </a:endParaRPr>
          </a:p>
          <a:p>
            <a:endParaRPr lang="en-US" dirty="0">
              <a:latin typeface="Georgia" panose="02040502050405020303" pitchFamily="18" charset="0"/>
            </a:endParaRPr>
          </a:p>
        </p:txBody>
      </p:sp>
    </p:spTree>
    <p:extLst>
      <p:ext uri="{BB962C8B-B14F-4D97-AF65-F5344CB8AC3E}">
        <p14:creationId xmlns:p14="http://schemas.microsoft.com/office/powerpoint/2010/main" val="1808877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91713" y="2548513"/>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Schedule C</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Additional FICA Taxes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Quarterly Payments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Deductions with good clear records</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818291" y="368399"/>
            <a:ext cx="6304101" cy="1200329"/>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Info for the Self Employed/ Contract Worker</a:t>
            </a:r>
          </a:p>
        </p:txBody>
      </p:sp>
    </p:spTree>
    <p:extLst>
      <p:ext uri="{BB962C8B-B14F-4D97-AF65-F5344CB8AC3E}">
        <p14:creationId xmlns:p14="http://schemas.microsoft.com/office/powerpoint/2010/main" val="3060571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42286" y="1815212"/>
            <a:ext cx="6230679"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Estate Taxes are paid upon death</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Total of all assets and life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Changing Exemption of $11.18M</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Gifts over $15k carry same implications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Proper planning can reduce taxes owed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The recipient of a gift or inheritance never </a:t>
            </a:r>
            <a:br>
              <a:rPr lang="en-US" sz="2000" dirty="0">
                <a:latin typeface="Georgia" panose="02040502050405020303" pitchFamily="18" charset="0"/>
              </a:rPr>
            </a:br>
            <a:r>
              <a:rPr lang="en-US" sz="2000" dirty="0">
                <a:latin typeface="Georgia" panose="02040502050405020303" pitchFamily="18" charset="0"/>
              </a:rPr>
              <a:t>pays taxes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Rules are different for non-citizens</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Gift and Estate Taxes</a:t>
            </a:r>
          </a:p>
        </p:txBody>
      </p:sp>
    </p:spTree>
    <p:extLst>
      <p:ext uri="{BB962C8B-B14F-4D97-AF65-F5344CB8AC3E}">
        <p14:creationId xmlns:p14="http://schemas.microsoft.com/office/powerpoint/2010/main" val="3886639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42286" y="1815212"/>
            <a:ext cx="7470441"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For many, taxable income increases but the rate applied to that income goes down</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More people will take the Standard Deduction ($12k/$24k)</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Taxable Income Increases</a:t>
            </a:r>
          </a:p>
          <a:p>
            <a:pPr marL="742950" lvl="1" indent="-285750">
              <a:buFont typeface="Arial" panose="020B0604020202020204" pitchFamily="34" charset="0"/>
              <a:buChar char="•"/>
            </a:pPr>
            <a:r>
              <a:rPr lang="en-US" sz="2000" dirty="0">
                <a:latin typeface="Georgia" panose="02040502050405020303" pitchFamily="18" charset="0"/>
              </a:rPr>
              <a:t>Limited SALT to $10k</a:t>
            </a:r>
          </a:p>
          <a:p>
            <a:pPr marL="742950" lvl="1" indent="-285750">
              <a:buFont typeface="Arial" panose="020B0604020202020204" pitchFamily="34" charset="0"/>
              <a:buChar char="•"/>
            </a:pPr>
            <a:r>
              <a:rPr lang="en-US" sz="2000" dirty="0">
                <a:latin typeface="Georgia" panose="02040502050405020303" pitchFamily="18" charset="0"/>
              </a:rPr>
              <a:t>Limits on Mortgage Interest</a:t>
            </a:r>
          </a:p>
          <a:p>
            <a:pPr marL="742950" lvl="1" indent="-285750">
              <a:buFont typeface="Arial" panose="020B0604020202020204" pitchFamily="34" charset="0"/>
              <a:buChar char="•"/>
            </a:pPr>
            <a:r>
              <a:rPr lang="en-US" sz="2000" dirty="0">
                <a:latin typeface="Georgia" panose="02040502050405020303" pitchFamily="18" charset="0"/>
              </a:rPr>
              <a:t>Eliminates Personal Exemption</a:t>
            </a:r>
          </a:p>
          <a:p>
            <a:pPr marL="742950" lvl="1"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Rate may go down</a:t>
            </a:r>
          </a:p>
          <a:p>
            <a:pPr marL="742950" lvl="1" indent="-285750">
              <a:buFont typeface="Arial" panose="020B0604020202020204" pitchFamily="34" charset="0"/>
              <a:buChar char="•"/>
            </a:pPr>
            <a:r>
              <a:rPr lang="en-US" sz="2000" dirty="0">
                <a:latin typeface="Georgia" panose="02040502050405020303" pitchFamily="18" charset="0"/>
              </a:rPr>
              <a:t>2017 Brackets: 10%, 15%, 25%, 28%, 33%, 35%, 39.6%</a:t>
            </a:r>
          </a:p>
          <a:p>
            <a:pPr marL="742950" lvl="1" indent="-285750">
              <a:buFont typeface="Arial" panose="020B0604020202020204" pitchFamily="34" charset="0"/>
              <a:buChar char="•"/>
            </a:pPr>
            <a:r>
              <a:rPr lang="en-US" sz="2000" dirty="0">
                <a:latin typeface="Georgia" panose="02040502050405020303" pitchFamily="18" charset="0"/>
              </a:rPr>
              <a:t>2018 Brackets: 10%, 12%, 22%, 24%, 32%, 35%, 37%</a:t>
            </a:r>
          </a:p>
          <a:p>
            <a:pPr marL="742950" lvl="1" indent="-285750">
              <a:buFont typeface="Arial" panose="020B0604020202020204" pitchFamily="34" charset="0"/>
              <a:buChar char="•"/>
            </a:pPr>
            <a:endParaRPr lang="en-US" sz="2000" dirty="0">
              <a:latin typeface="Georgia" panose="02040502050405020303" pitchFamily="18" charset="0"/>
            </a:endParaRP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2018 Tax Bill</a:t>
            </a:r>
          </a:p>
        </p:txBody>
      </p:sp>
    </p:spTree>
    <p:extLst>
      <p:ext uri="{BB962C8B-B14F-4D97-AF65-F5344CB8AC3E}">
        <p14:creationId xmlns:p14="http://schemas.microsoft.com/office/powerpoint/2010/main" val="200664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33646" y="1953396"/>
            <a:ext cx="7474304" cy="6324808"/>
          </a:xfrm>
          <a:prstGeom prst="rect">
            <a:avLst/>
          </a:prstGeom>
          <a:noFill/>
        </p:spPr>
        <p:txBody>
          <a:bodyPr wrap="square" numCol="2" rtlCol="0">
            <a:spAutoFit/>
          </a:bodyPr>
          <a:lstStyle/>
          <a:p>
            <a:pPr marL="285750" indent="-285750">
              <a:buFont typeface="Arial" panose="020B0604020202020204" pitchFamily="34" charset="0"/>
              <a:buChar char="•"/>
            </a:pPr>
            <a:r>
              <a:rPr lang="en-US" dirty="0">
                <a:latin typeface="Proforma Book" panose="02000603060000020004" pitchFamily="50" charset="0"/>
              </a:rPr>
              <a:t>Save Early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Get a Health Care Proxy and Durable Power of Attorney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Permanent and Emergency Guardians for Children</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Stockpile cash before a home purchase</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You can finance an education, </a:t>
            </a:r>
            <a:br>
              <a:rPr lang="en-US" dirty="0">
                <a:latin typeface="Proforma Book" panose="02000603060000020004" pitchFamily="50" charset="0"/>
              </a:rPr>
            </a:br>
            <a:r>
              <a:rPr lang="en-US" dirty="0">
                <a:latin typeface="Proforma Book" panose="02000603060000020004" pitchFamily="50" charset="0"/>
              </a:rPr>
              <a:t>but not retirement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Take your employer match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Pay down your highest </a:t>
            </a:r>
            <a:br>
              <a:rPr lang="en-US" dirty="0">
                <a:latin typeface="Proforma Book" panose="02000603060000020004" pitchFamily="50" charset="0"/>
              </a:rPr>
            </a:br>
            <a:r>
              <a:rPr lang="en-US" dirty="0">
                <a:latin typeface="Proforma Book" panose="02000603060000020004" pitchFamily="50" charset="0"/>
              </a:rPr>
              <a:t>interest rate first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Plan for the worst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Write down your goal</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Understand what you are </a:t>
            </a:r>
            <a:br>
              <a:rPr lang="en-US" dirty="0">
                <a:latin typeface="Proforma Book" panose="02000603060000020004" pitchFamily="50" charset="0"/>
              </a:rPr>
            </a:br>
            <a:r>
              <a:rPr lang="en-US" dirty="0">
                <a:latin typeface="Proforma Book" panose="02000603060000020004" pitchFamily="50" charset="0"/>
              </a:rPr>
              <a:t>paying and who you are </a:t>
            </a:r>
            <a:br>
              <a:rPr lang="en-US" dirty="0">
                <a:latin typeface="Proforma Book" panose="02000603060000020004" pitchFamily="50" charset="0"/>
              </a:rPr>
            </a:br>
            <a:r>
              <a:rPr lang="en-US" dirty="0">
                <a:latin typeface="Proforma Book" panose="02000603060000020004" pitchFamily="50" charset="0"/>
              </a:rPr>
              <a:t>paying it to</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Buy low and sell high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If you don’t understand it, </a:t>
            </a:r>
            <a:br>
              <a:rPr lang="en-US" dirty="0">
                <a:latin typeface="Proforma Book" panose="02000603060000020004" pitchFamily="50" charset="0"/>
              </a:rPr>
            </a:br>
            <a:r>
              <a:rPr lang="en-US" dirty="0">
                <a:latin typeface="Proforma Book" panose="02000603060000020004" pitchFamily="50" charset="0"/>
              </a:rPr>
              <a:t>don’t invest</a:t>
            </a:r>
          </a:p>
        </p:txBody>
      </p:sp>
      <p:sp>
        <p:nvSpPr>
          <p:cNvPr id="4" name="TextBox 3">
            <a:extLst>
              <a:ext uri="{FF2B5EF4-FFF2-40B4-BE49-F238E27FC236}">
                <a16:creationId xmlns:a16="http://schemas.microsoft.com/office/drawing/2014/main" xmlns="" id="{9E25D7FB-56BA-44A6-ABFF-7D5167DBDA3D}"/>
              </a:ext>
            </a:extLst>
          </p:cNvPr>
          <p:cNvSpPr txBox="1"/>
          <p:nvPr/>
        </p:nvSpPr>
        <p:spPr>
          <a:xfrm>
            <a:off x="733646" y="900979"/>
            <a:ext cx="6304101" cy="600164"/>
          </a:xfrm>
          <a:prstGeom prst="rect">
            <a:avLst/>
          </a:prstGeom>
          <a:noFill/>
        </p:spPr>
        <p:txBody>
          <a:bodyPr wrap="square" rtlCol="0">
            <a:spAutoFit/>
          </a:bodyPr>
          <a:lstStyle/>
          <a:p>
            <a:r>
              <a:rPr lang="en-US" sz="3300" dirty="0">
                <a:solidFill>
                  <a:srgbClr val="A31F34"/>
                </a:solidFill>
                <a:latin typeface="Arial" panose="020B0604020202020204" pitchFamily="34" charset="0"/>
                <a:cs typeface="Arial" panose="020B0604020202020204" pitchFamily="34" charset="0"/>
              </a:rPr>
              <a:t>Most Important Take </a:t>
            </a:r>
            <a:r>
              <a:rPr lang="en-US" sz="3300" dirty="0" err="1">
                <a:solidFill>
                  <a:srgbClr val="A31F34"/>
                </a:solidFill>
                <a:latin typeface="Arial" panose="020B0604020202020204" pitchFamily="34" charset="0"/>
                <a:cs typeface="Arial" panose="020B0604020202020204" pitchFamily="34" charset="0"/>
              </a:rPr>
              <a:t>Aways</a:t>
            </a:r>
            <a:endParaRPr lang="en-US" sz="3300" dirty="0">
              <a:solidFill>
                <a:srgbClr val="A31F3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528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1411</TotalTime>
  <Words>3432</Words>
  <Application>Microsoft Office PowerPoint</Application>
  <PresentationFormat>Custom</PresentationFormat>
  <Paragraphs>237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Jocelyn Lockwood</cp:lastModifiedBy>
  <cp:revision>109</cp:revision>
  <cp:lastPrinted>2017-08-17T18:19:22Z</cp:lastPrinted>
  <dcterms:created xsi:type="dcterms:W3CDTF">2017-07-10T16:43:40Z</dcterms:created>
  <dcterms:modified xsi:type="dcterms:W3CDTF">2019-06-06T13:35:25Z</dcterms:modified>
</cp:coreProperties>
</file>