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sldIdLst>
    <p:sldId id="256" r:id="rId2"/>
    <p:sldId id="259" r:id="rId3"/>
    <p:sldId id="263" r:id="rId4"/>
    <p:sldId id="269" r:id="rId5"/>
    <p:sldId id="267" r:id="rId6"/>
    <p:sldId id="271" r:id="rId7"/>
    <p:sldId id="272" r:id="rId8"/>
    <p:sldId id="273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2101A"/>
    <a:srgbClr val="A31F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713" autoAdjust="0"/>
  </p:normalViewPr>
  <p:slideViewPr>
    <p:cSldViewPr>
      <p:cViewPr>
        <p:scale>
          <a:sx n="83" d="100"/>
          <a:sy n="83" d="100"/>
        </p:scale>
        <p:origin x="-2424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3684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9892F-97F4-4BCD-A328-00C8CF3BB695}" type="datetimeFigureOut">
              <a:rPr lang="en-US" smtClean="0"/>
              <a:pPr/>
              <a:t>5/14/2019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B9FC6-F993-4B70-BA30-B945D72D30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30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B9FC6-F993-4B70-BA30-B945D72D30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7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watermark.jpg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</a:blip>
          <a:stretch>
            <a:fillRect/>
          </a:stretch>
        </p:blipFill>
        <p:spPr>
          <a:xfrm>
            <a:off x="381000" y="-304800"/>
            <a:ext cx="8305800" cy="64181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28600" y="76201"/>
            <a:ext cx="77724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spc="0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28600" y="13716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09600"/>
            <a:ext cx="9144000" cy="73152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31F34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28600" y="76201"/>
            <a:ext cx="77724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spc="0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609600"/>
            <a:ext cx="9144000" cy="73152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31F34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304800" y="914400"/>
            <a:ext cx="8458200" cy="48768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A31F34"/>
                </a:solidFill>
              </a:defRPr>
            </a:lvl1pPr>
            <a:lvl2pPr>
              <a:defRPr sz="18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533400" y="457200"/>
            <a:ext cx="7924800" cy="518160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A31F34"/>
                </a:solidFill>
              </a:defRPr>
            </a:lvl1pPr>
            <a:lvl2pPr>
              <a:defRPr sz="18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2">
                    <a:lumMod val="50000"/>
                  </a:schemeClr>
                </a:solidFill>
              </a:defRPr>
            </a:lvl4pPr>
            <a:lvl5pPr algn="l"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76053" y="1219200"/>
            <a:ext cx="4040188" cy="440074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A31F34"/>
                </a:solidFill>
              </a:defRPr>
            </a:lvl1pPr>
            <a:lvl2pPr>
              <a:defRPr sz="16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4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2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0"/>
          </p:nvPr>
        </p:nvSpPr>
        <p:spPr>
          <a:xfrm>
            <a:off x="4648200" y="1219200"/>
            <a:ext cx="4040188" cy="4400747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A31F34"/>
                </a:solidFill>
              </a:defRPr>
            </a:lvl1pPr>
            <a:lvl2pPr>
              <a:defRPr sz="16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  <a:prstGeom prst="rect">
            <a:avLst/>
          </a:prstGeom>
        </p:spPr>
        <p:txBody>
          <a:bodyPr/>
          <a:lstStyle>
            <a:lvl1pPr algn="l">
              <a:defRPr sz="2400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990599"/>
            <a:ext cx="4040188" cy="73771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rgbClr val="A31F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76053" y="1828800"/>
            <a:ext cx="4040188" cy="396239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990599"/>
            <a:ext cx="4041775" cy="73771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rgbClr val="A31F3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0"/>
          </p:nvPr>
        </p:nvSpPr>
        <p:spPr>
          <a:xfrm>
            <a:off x="4648200" y="1828800"/>
            <a:ext cx="4040188" cy="3962399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4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2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09600"/>
            <a:ext cx="9144000" cy="73152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A31F34"/>
              </a:solidFill>
            </a:endParaRPr>
          </a:p>
        </p:txBody>
      </p:sp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28600" y="76201"/>
            <a:ext cx="7772400" cy="5334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spc="0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9334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spcBef>
                <a:spcPts val="1200"/>
              </a:spcBef>
              <a:defRPr sz="2000" b="1">
                <a:solidFill>
                  <a:srgbClr val="A31F34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0" cy="54102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>
                <a:solidFill>
                  <a:schemeClr val="accent2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accent2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accent2">
                    <a:lumMod val="50000"/>
                  </a:schemeClr>
                </a:solidFill>
              </a:defRPr>
            </a:lvl4pPr>
            <a:lvl5pPr>
              <a:defRPr sz="1200">
                <a:solidFill>
                  <a:schemeClr val="accent2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3433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accent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hart Placeholder 7"/>
          <p:cNvSpPr>
            <a:spLocks noGrp="1"/>
          </p:cNvSpPr>
          <p:nvPr>
            <p:ph type="chart" sz="quarter" idx="10"/>
          </p:nvPr>
        </p:nvSpPr>
        <p:spPr>
          <a:xfrm>
            <a:off x="457200" y="457200"/>
            <a:ext cx="8153400" cy="5334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1" r:id="rId2"/>
    <p:sldLayoutId id="2147483665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7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itfcu.org/novartis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057401"/>
            <a:ext cx="8001000" cy="761999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Financial Planning 101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524000" y="3048000"/>
            <a:ext cx="6400800" cy="762000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Mark Porter, CFP,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CFA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 smtClean="0">
                <a:latin typeface="+mj-lt"/>
              </a:rPr>
              <a:t>Financial Planner</a:t>
            </a:r>
            <a:endParaRPr kumimoji="0" lang="en-US" sz="3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aseline="0" dirty="0" smtClean="0">
                <a:latin typeface="+mj-lt"/>
              </a:rPr>
              <a:t>MIT FCU</a:t>
            </a:r>
            <a:r>
              <a:rPr lang="en-US" sz="3200" dirty="0" smtClean="0">
                <a:latin typeface="+mj-lt"/>
              </a:rPr>
              <a:t> Investment &amp; Retirement Planning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019800"/>
            <a:ext cx="9144000" cy="838200"/>
          </a:xfrm>
          <a:prstGeom prst="rect">
            <a:avLst/>
          </a:prstGeom>
          <a:solidFill>
            <a:srgbClr val="A31F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130402_MITFCU_Visual_Identifier_No_Tag_Line_RGB_Revers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0443" y="6172200"/>
            <a:ext cx="691157" cy="60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4799" y="4724400"/>
            <a:ext cx="8686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  <a:latin typeface="Calibri" panose="020F0502020204030204"/>
              </a:rPr>
              <a:t>Financial </a:t>
            </a:r>
            <a:r>
              <a:rPr lang="en-US" sz="1000" dirty="0">
                <a:solidFill>
                  <a:prstClr val="black"/>
                </a:solidFill>
                <a:latin typeface="Calibri" panose="020F0502020204030204"/>
              </a:rPr>
              <a:t>planning offered through Northeast Planning Associates, Inc. </a:t>
            </a:r>
            <a:r>
              <a:rPr lang="en-US" sz="1000" dirty="0">
                <a:solidFill>
                  <a:prstClr val="black"/>
                </a:solidFill>
                <a:latin typeface="Calibri" panose="020F0502020204030204"/>
              </a:rPr>
              <a:t>(NPA), a registered investment adviser (RIA).  Securities and advisory services offered through LPL Financial (LPL), an RIA and broker-dealer (BD), member FINRA/SIPC. Credit union is not an RIA or BD.  Insurance products offered through LPL or its licensed affiliates. LPL registered representatives offer products and services using MITFCU Investment &amp; Retirement Planning. These products and services offered through NPA, LPL, or its affiliates, which are separate entities from, and not affiliates of the credit union, are: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125244"/>
              </p:ext>
            </p:extLst>
          </p:nvPr>
        </p:nvGraphicFramePr>
        <p:xfrm>
          <a:off x="558800" y="5455920"/>
          <a:ext cx="8128000" cy="487680"/>
        </p:xfrm>
        <a:graphic>
          <a:graphicData uri="http://schemas.openxmlformats.org/drawingml/2006/table">
            <a:tbl>
              <a:tblPr firstRow="1" bandRow="1"/>
              <a:tblGrid>
                <a:gridCol w="4064000"/>
                <a:gridCol w="4064000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Not Insured</a:t>
                      </a:r>
                      <a:r>
                        <a:rPr lang="en-US" sz="1000" b="1" baseline="0" dirty="0" smtClean="0">
                          <a:solidFill>
                            <a:srgbClr val="000000"/>
                          </a:solidFill>
                        </a:rPr>
                        <a:t> by NCUA or Other Government Agency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Not Credit Union Guaranteed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Not Credit Union Deposits or Obligations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000000"/>
                          </a:solidFill>
                        </a:rPr>
                        <a:t>May Lose Value</a:t>
                      </a:r>
                      <a:endParaRPr lang="en-US" sz="1000" b="1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6294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Financial Planning 101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839200" cy="3733799"/>
          </a:xfrm>
        </p:spPr>
        <p:txBody>
          <a:bodyPr/>
          <a:lstStyle/>
          <a:p>
            <a:r>
              <a:rPr lang="en-US" sz="2400" dirty="0" smtClean="0"/>
              <a:t>Establish goals</a:t>
            </a:r>
          </a:p>
          <a:p>
            <a:r>
              <a:rPr lang="en-US" sz="2400" dirty="0" smtClean="0"/>
              <a:t>Cash reserves</a:t>
            </a:r>
          </a:p>
          <a:p>
            <a:r>
              <a:rPr lang="en-US" sz="2400" dirty="0" smtClean="0"/>
              <a:t>Debt management</a:t>
            </a:r>
          </a:p>
          <a:p>
            <a:r>
              <a:rPr lang="en-US" sz="2400" dirty="0" smtClean="0"/>
              <a:t>Power of saving</a:t>
            </a:r>
          </a:p>
          <a:p>
            <a:r>
              <a:rPr lang="en-US" sz="2400" dirty="0" smtClean="0"/>
              <a:t>Taxes</a:t>
            </a:r>
          </a:p>
          <a:p>
            <a:r>
              <a:rPr lang="en-US" sz="2400" dirty="0" smtClean="0"/>
              <a:t>Knowing your financial professionals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Establish goals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Many financial decisions are based on timeframe</a:t>
            </a:r>
          </a:p>
          <a:p>
            <a:endParaRPr lang="en-US" sz="2800" dirty="0" smtClean="0"/>
          </a:p>
          <a:p>
            <a:r>
              <a:rPr lang="en-US" sz="2800" dirty="0" smtClean="0"/>
              <a:t>Efficiently allocate $$$, you need to understand your goals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Do you want to go back to school?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Do you want to buy a house?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Do you want to retire early?  Late?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Do you want to pay for someone else’s education?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Financial Planning 101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Financial Planning 101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45720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Cash Reserves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Most important and most overlooked aspect of financial planning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Can be checking, savings, money market types of accounts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Recommend a reserve of 3 – 6 months worth of expenses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3-Tier cash reserve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Stock market can be attractive; it does not make sense to invest if you cannot protect against emergencies and opportunities</a:t>
            </a: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Isosceles Triangle 6"/>
          <p:cNvSpPr/>
          <p:nvPr/>
        </p:nvSpPr>
        <p:spPr>
          <a:xfrm>
            <a:off x="5029200" y="1981200"/>
            <a:ext cx="4038600" cy="304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364642" y="2999601"/>
            <a:ext cx="140775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Checking/Savings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9723" y="3745468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Money Market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14857" y="4476690"/>
            <a:ext cx="652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CDs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Debt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Student Loans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Interest rate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Tax deductibility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Mortality</a:t>
            </a:r>
          </a:p>
          <a:p>
            <a:pPr lvl="2"/>
            <a:endParaRPr lang="en-US" sz="1400" dirty="0" smtClean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2400" dirty="0" smtClean="0"/>
              <a:t>Credit Cards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Building your credit</a:t>
            </a:r>
          </a:p>
          <a:p>
            <a:pPr lvl="1"/>
            <a:endParaRPr lang="en-US" sz="1200" dirty="0" smtClean="0">
              <a:solidFill>
                <a:schemeClr val="tx1">
                  <a:lumMod val="50000"/>
                </a:schemeClr>
              </a:solidFill>
            </a:endParaRPr>
          </a:p>
          <a:p>
            <a:endParaRPr lang="en-US" sz="2400" dirty="0" smtClean="0"/>
          </a:p>
          <a:p>
            <a:pPr lvl="1">
              <a:buNone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5410200" y="2514600"/>
            <a:ext cx="2514600" cy="2057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15036" y="3048000"/>
            <a:ext cx="2585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Tax Equivalent Interest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581400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Rate * (1 – Tax Rate)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The Power of Saving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429000" cy="4906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What if you save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$2,000/year for 10 years, starting at age 22 and get an 8% rate of return?</a:t>
            </a:r>
          </a:p>
          <a:p>
            <a:pPr lvl="1"/>
            <a:r>
              <a:rPr lang="en-US" sz="2000" dirty="0" smtClean="0">
                <a:solidFill>
                  <a:srgbClr val="52101A"/>
                </a:solidFill>
              </a:rPr>
              <a:t>$2,000/year from age 32 until age 65?</a:t>
            </a:r>
          </a:p>
          <a:p>
            <a:pPr lvl="2"/>
            <a:r>
              <a:rPr lang="en-US" sz="1600" dirty="0" smtClean="0">
                <a:solidFill>
                  <a:srgbClr val="52101A"/>
                </a:solidFill>
              </a:rPr>
              <a:t>It is not easy to sacrifice lifestyle, but long term rewards can be significant</a:t>
            </a:r>
          </a:p>
          <a:p>
            <a:endParaRPr lang="en-US" sz="2400" dirty="0" smtClean="0"/>
          </a:p>
          <a:p>
            <a:pPr lvl="1">
              <a:buNone/>
            </a:pPr>
            <a:endParaRPr lang="en-US" dirty="0" smtClean="0">
              <a:solidFill>
                <a:schemeClr val="tx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5036" y="3048000"/>
            <a:ext cx="2585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Tax Equivalent Interest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62600" y="3581400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Rate * (1 – Tax Rate)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143000"/>
            <a:ext cx="3718882" cy="4913802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4158775" y="2743200"/>
            <a:ext cx="1099025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14800" y="2740968"/>
            <a:ext cx="1109599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smtClean="0"/>
              <a:t>No more saving</a:t>
            </a:r>
            <a:endParaRPr lang="en-US" sz="900" b="1" dirty="0"/>
          </a:p>
        </p:txBody>
      </p:sp>
      <p:sp>
        <p:nvSpPr>
          <p:cNvPr id="9" name="Rectangle 8"/>
          <p:cNvSpPr/>
          <p:nvPr/>
        </p:nvSpPr>
        <p:spPr>
          <a:xfrm>
            <a:off x="152400" y="5983069"/>
            <a:ext cx="8763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200" dirty="0">
                <a:solidFill>
                  <a:srgbClr val="A31F34"/>
                </a:solidFill>
              </a:rPr>
              <a:t>This is a hypothetical example and is not representative of any specific investment.  Your results will vary.  The hypothetical rate of return used does not reflect the deduction of fees and </a:t>
            </a:r>
            <a:r>
              <a:rPr lang="en-US" sz="1200" dirty="0" smtClean="0">
                <a:solidFill>
                  <a:srgbClr val="A31F34"/>
                </a:solidFill>
              </a:rPr>
              <a:t>charges inherent </a:t>
            </a:r>
            <a:r>
              <a:rPr lang="en-US" sz="1200" dirty="0">
                <a:solidFill>
                  <a:srgbClr val="A31F34"/>
                </a:solidFill>
              </a:rPr>
              <a:t>to investing. Investing involves risk including loss of principal.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75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229600" cy="3886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Taxes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Pre-Tax Vehicles</a:t>
            </a:r>
          </a:p>
          <a:p>
            <a:pPr lvl="2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401(k) / 403(b) / 457</a:t>
            </a:r>
          </a:p>
          <a:p>
            <a:pPr lvl="2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SEP / SIMPLE</a:t>
            </a:r>
          </a:p>
          <a:p>
            <a:pPr lvl="1"/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Post-Tax Vehicles</a:t>
            </a:r>
          </a:p>
          <a:p>
            <a:pPr lvl="2"/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Roth IRA / Roth 401(k)</a:t>
            </a:r>
          </a:p>
          <a:p>
            <a:r>
              <a:rPr lang="en-US" sz="2400" dirty="0" smtClean="0"/>
              <a:t>Which is better?</a:t>
            </a:r>
          </a:p>
          <a:p>
            <a:r>
              <a:rPr lang="en-US" sz="2400" dirty="0" smtClean="0"/>
              <a:t>Roth conversion</a:t>
            </a:r>
          </a:p>
          <a:p>
            <a:r>
              <a:rPr lang="en-US" sz="2400" dirty="0" smtClean="0"/>
              <a:t>Withholdings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Financial Planning 101</a:t>
            </a:r>
            <a:endParaRPr lang="en-US" sz="3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824" y="5410200"/>
            <a:ext cx="8864352" cy="12375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04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Knowing your Financial Professionals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Accountant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Broker</a:t>
            </a:r>
          </a:p>
          <a:p>
            <a:pPr lvl="1"/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Financial planner</a:t>
            </a:r>
          </a:p>
          <a:p>
            <a:pPr lvl="2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Fee based?, Transaction based?, Both?</a:t>
            </a:r>
          </a:p>
          <a:p>
            <a:pPr lvl="2"/>
            <a:r>
              <a:rPr lang="en-US" sz="1600" dirty="0" smtClean="0">
                <a:solidFill>
                  <a:schemeClr val="tx1">
                    <a:lumMod val="50000"/>
                  </a:schemeClr>
                </a:solidFill>
              </a:rPr>
              <a:t>CFP®, CFA, CRPC</a:t>
            </a:r>
            <a:endParaRPr lang="en-US" sz="28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Financial Planning 101</a:t>
            </a:r>
            <a:endParaRPr lang="en-US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90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Learn More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06963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lvl="1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lvl="1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lvl="1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lvl="1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Mark </a:t>
            </a:r>
            <a:r>
              <a:rPr lang="en-US" b="1" dirty="0">
                <a:solidFill>
                  <a:srgbClr val="C00000"/>
                </a:solidFill>
              </a:rPr>
              <a:t>Porter, CFP, CFA</a:t>
            </a:r>
          </a:p>
          <a:p>
            <a:pPr lvl="1" algn="ctr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Work:  (781)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562-1800  /  Cell</a:t>
            </a: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:  (617) 359-6191</a:t>
            </a:r>
          </a:p>
          <a:p>
            <a:pPr lvl="1" algn="ctr">
              <a:buNone/>
            </a:pPr>
            <a:r>
              <a:rPr lang="en-US" sz="2000" dirty="0">
                <a:solidFill>
                  <a:schemeClr val="tx1">
                    <a:lumMod val="50000"/>
                  </a:schemeClr>
                </a:solidFill>
              </a:rPr>
              <a:t>Email:  </a:t>
            </a: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</a:rPr>
              <a:t>mark.porter@lpl.com </a:t>
            </a:r>
            <a:endParaRPr 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buNone/>
            </a:pPr>
            <a:endParaRPr lang="en-US" sz="2400" dirty="0" smtClean="0">
              <a:hlinkClick r:id="rId2"/>
            </a:endParaRPr>
          </a:p>
          <a:p>
            <a:pPr algn="ctr">
              <a:buNone/>
            </a:pPr>
            <a:r>
              <a:rPr lang="en-US" sz="2400" dirty="0" smtClean="0">
                <a:hlinkClick r:id="rId2"/>
              </a:rPr>
              <a:t>mitfcu.org/financial-retirement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914400"/>
            <a:ext cx="8077200" cy="0"/>
          </a:xfrm>
          <a:prstGeom prst="line">
            <a:avLst/>
          </a:prstGeom>
          <a:ln w="2222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7672" y="174640"/>
            <a:ext cx="1535583" cy="5873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04799" y="5334000"/>
            <a:ext cx="8686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  <a:latin typeface="Calibri" panose="020F0502020204030204"/>
              </a:rPr>
              <a:t>Financial </a:t>
            </a:r>
            <a:r>
              <a:rPr lang="en-US" sz="1000" dirty="0">
                <a:solidFill>
                  <a:prstClr val="black"/>
                </a:solidFill>
                <a:latin typeface="Calibri" panose="020F0502020204030204"/>
              </a:rPr>
              <a:t>planning offered through Northeast Planning Associates, Inc. </a:t>
            </a:r>
            <a:r>
              <a:rPr lang="en-US" sz="1000" dirty="0">
                <a:solidFill>
                  <a:prstClr val="black"/>
                </a:solidFill>
                <a:latin typeface="Calibri" panose="020F0502020204030204"/>
              </a:rPr>
              <a:t>(NPA), a registered investment adviser (RIA).  Securities and advisory services offered through LPL Financial (LPL), an RIA and broker-dealer (BD), member FINRA/SIPC. Credit union is not an RIA or BD.  Insurance products offered through LPL or its licensed affiliates. LPL registered representatives offer products and services using MITFCU Investment &amp; Retirement Planning. These products and services offered through NPA, LPL, or its affiliates, which are separate entities from, and not affiliates of the credit union, are: 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646242"/>
              </p:ext>
            </p:extLst>
          </p:nvPr>
        </p:nvGraphicFramePr>
        <p:xfrm>
          <a:off x="558800" y="6065520"/>
          <a:ext cx="8128000" cy="487680"/>
        </p:xfrm>
        <a:graphic>
          <a:graphicData uri="http://schemas.openxmlformats.org/drawingml/2006/table">
            <a:tbl>
              <a:tblPr firstRow="1" bandRow="1"/>
              <a:tblGrid>
                <a:gridCol w="4064000"/>
                <a:gridCol w="4064000"/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52101A"/>
                          </a:solidFill>
                        </a:rPr>
                        <a:t>Not Insured</a:t>
                      </a:r>
                      <a:r>
                        <a:rPr lang="en-US" sz="1000" b="1" baseline="0" dirty="0" smtClean="0">
                          <a:solidFill>
                            <a:srgbClr val="52101A"/>
                          </a:solidFill>
                        </a:rPr>
                        <a:t> by NCUA or Other Government Agency</a:t>
                      </a:r>
                      <a:endParaRPr lang="en-US" sz="1000" b="1" dirty="0">
                        <a:solidFill>
                          <a:srgbClr val="52101A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52101A"/>
                          </a:solidFill>
                        </a:rPr>
                        <a:t>Not Credit Union Guaranteed</a:t>
                      </a:r>
                      <a:endParaRPr lang="en-US" sz="1000" b="1" dirty="0">
                        <a:solidFill>
                          <a:srgbClr val="52101A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52101A"/>
                          </a:solidFill>
                        </a:rPr>
                        <a:t>Not Credit Union Deposits or Obligations</a:t>
                      </a:r>
                      <a:endParaRPr lang="en-US" sz="1000" b="1" dirty="0">
                        <a:solidFill>
                          <a:srgbClr val="52101A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sz="1000" b="1" dirty="0" smtClean="0">
                          <a:solidFill>
                            <a:srgbClr val="52101A"/>
                          </a:solidFill>
                        </a:rPr>
                        <a:t>May Lose Value</a:t>
                      </a:r>
                      <a:endParaRPr lang="en-US" sz="1000" b="1" dirty="0">
                        <a:solidFill>
                          <a:srgbClr val="52101A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TFCU Internal Template">
  <a:themeElements>
    <a:clrScheme name="MITFCU Colors">
      <a:dk1>
        <a:srgbClr val="A31F34"/>
      </a:dk1>
      <a:lt1>
        <a:sysClr val="window" lastClr="FFFFFF"/>
      </a:lt1>
      <a:dk2>
        <a:srgbClr val="646469"/>
      </a:dk2>
      <a:lt2>
        <a:srgbClr val="BFBFBF"/>
      </a:lt2>
      <a:accent1>
        <a:srgbClr val="A31F34"/>
      </a:accent1>
      <a:accent2>
        <a:srgbClr val="4A4A4E"/>
      </a:accent2>
      <a:accent3>
        <a:srgbClr val="646469"/>
      </a:accent3>
      <a:accent4>
        <a:srgbClr val="A1A1A5"/>
      </a:accent4>
      <a:accent5>
        <a:srgbClr val="273E75"/>
      </a:accent5>
      <a:accent6>
        <a:srgbClr val="F0C990"/>
      </a:accent6>
      <a:hlink>
        <a:srgbClr val="0070C0"/>
      </a:hlink>
      <a:folHlink>
        <a:srgbClr val="FFFFFF"/>
      </a:folHlink>
    </a:clrScheme>
    <a:fontScheme name="MIT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MITFCU Internal Template</Template>
  <TotalTime>3108</TotalTime>
  <Words>454</Words>
  <Application>Microsoft Office PowerPoint</Application>
  <PresentationFormat>On-screen Show (4:3)</PresentationFormat>
  <Paragraphs>88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MITFCU Internal Template</vt:lpstr>
      <vt:lpstr>PowerPoint Presentation</vt:lpstr>
      <vt:lpstr>Financial Planning 101</vt:lpstr>
      <vt:lpstr>Financial Planning 101</vt:lpstr>
      <vt:lpstr>Financial Planning 101</vt:lpstr>
      <vt:lpstr>Debt Management</vt:lpstr>
      <vt:lpstr>The Power of Saving</vt:lpstr>
      <vt:lpstr>Financial Planning 101</vt:lpstr>
      <vt:lpstr>Financial Planning 101</vt:lpstr>
      <vt:lpstr>Learn More</vt:lpstr>
    </vt:vector>
  </TitlesOfParts>
  <Company>Massachusetts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M Hanna</dc:creator>
  <cp:lastModifiedBy>MAyers</cp:lastModifiedBy>
  <cp:revision>322</cp:revision>
  <dcterms:created xsi:type="dcterms:W3CDTF">2013-10-10T13:07:17Z</dcterms:created>
  <dcterms:modified xsi:type="dcterms:W3CDTF">2019-05-14T19:18:42Z</dcterms:modified>
</cp:coreProperties>
</file>